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5" r:id="rId4"/>
    <p:sldId id="276" r:id="rId5"/>
    <p:sldId id="277" r:id="rId6"/>
    <p:sldId id="279" r:id="rId7"/>
    <p:sldId id="274" r:id="rId8"/>
    <p:sldId id="261" r:id="rId9"/>
    <p:sldId id="273" r:id="rId10"/>
    <p:sldId id="284" r:id="rId11"/>
    <p:sldId id="272" r:id="rId12"/>
    <p:sldId id="258" r:id="rId13"/>
    <p:sldId id="283" r:id="rId14"/>
    <p:sldId id="282" r:id="rId15"/>
    <p:sldId id="260"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DE"/>
    <a:srgbClr val="FFF5C9"/>
    <a:srgbClr val="AED1EF"/>
    <a:srgbClr val="37B0CF"/>
    <a:srgbClr val="5783CC"/>
    <a:srgbClr val="427684"/>
    <a:srgbClr val="B9C4C4"/>
    <a:srgbClr val="95A5A6"/>
    <a:srgbClr val="EAEEEE"/>
    <a:srgbClr val="F4F6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192" autoAdjust="0"/>
  </p:normalViewPr>
  <p:slideViewPr>
    <p:cSldViewPr snapToGrid="0">
      <p:cViewPr varScale="1">
        <p:scale>
          <a:sx n="52" d="100"/>
          <a:sy n="52" d="100"/>
        </p:scale>
        <p:origin x="7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43B7D-735E-4220-99BB-A5B642B2A9E5}" type="datetimeFigureOut">
              <a:rPr lang="pt-BR" smtClean="0"/>
              <a:t>24/01/2020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22D8F7-281F-467B-AD71-5B628B7BE26E}" type="slidenum">
              <a:rPr lang="pt-BR" smtClean="0"/>
              <a:t>‹nº›</a:t>
            </a:fld>
            <a:endParaRPr lang="pt-BR"/>
          </a:p>
        </p:txBody>
      </p:sp>
    </p:spTree>
    <p:extLst>
      <p:ext uri="{BB962C8B-B14F-4D97-AF65-F5344CB8AC3E}">
        <p14:creationId xmlns:p14="http://schemas.microsoft.com/office/powerpoint/2010/main" val="277497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pi-tuiuti.com.br/produtos/epi/mascaras-de-protecao/mascaras-de-protecao-descartaveis/mascara-de-tnt/" TargetMode="External" /><Relationship Id="rId2" Type="http://schemas.openxmlformats.org/officeDocument/2006/relationships/slide" Target="../slides/slide7.xml" /><Relationship Id="rId1" Type="http://schemas.openxmlformats.org/officeDocument/2006/relationships/notesMaster" Target="../notesMasters/notesMaster1.xml" /><Relationship Id="rId5" Type="http://schemas.openxmlformats.org/officeDocument/2006/relationships/hyperlink" Target="https://www.epi-tuiuti.com.br/produtos/epi/mascaras-de-protecao/respirador-de-peca-facial-inteira/mascara-facial-inteira-full-face-air-safety/" TargetMode="External" /><Relationship Id="rId4" Type="http://schemas.openxmlformats.org/officeDocument/2006/relationships/hyperlink" Target="https://www.epi-tuiuti.com.br/produtos/epi/mascaras-de-protecao/mascaras-de-protecao-semi-facil-com-filtro/respirador-semi-facial-air-san/" TargetMode="Externa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a:solidFill>
                  <a:schemeClr val="tx1"/>
                </a:solidFill>
                <a:effectLst/>
                <a:latin typeface="+mn-lt"/>
                <a:ea typeface="+mn-ea"/>
                <a:cs typeface="+mn-cs"/>
              </a:rPr>
              <a:t> </a:t>
            </a:r>
            <a:r>
              <a:rPr lang="pt-BR" sz="1200" kern="1200" dirty="0">
                <a:solidFill>
                  <a:schemeClr val="tx1"/>
                </a:solidFill>
                <a:effectLst/>
                <a:latin typeface="+mn-lt"/>
                <a:ea typeface="+mn-ea"/>
                <a:cs typeface="+mn-cs"/>
              </a:rPr>
              <a:t>tentamos ao máximo fazer dele um ambiente controlado</a:t>
            </a:r>
            <a:r>
              <a:rPr lang="pt-BR" sz="1200" kern="1200">
                <a:solidFill>
                  <a:schemeClr val="tx1"/>
                </a:solidFill>
                <a:effectLst/>
                <a:latin typeface="+mn-lt"/>
                <a:ea typeface="+mn-ea"/>
                <a:cs typeface="+mn-cs"/>
              </a:rPr>
              <a:t>. </a:t>
            </a:r>
          </a:p>
          <a:p>
            <a:endParaRPr lang="pt-BR" sz="1200" kern="1200">
              <a:solidFill>
                <a:schemeClr val="tx1"/>
              </a:solidFill>
              <a:effectLst/>
              <a:latin typeface="+mn-lt"/>
              <a:ea typeface="+mn-ea"/>
              <a:cs typeface="+mn-cs"/>
            </a:endParaRPr>
          </a:p>
          <a:p>
            <a:r>
              <a:rPr lang="pt-BR" sz="1200" kern="1200">
                <a:solidFill>
                  <a:schemeClr val="tx1"/>
                </a:solidFill>
                <a:effectLst/>
                <a:latin typeface="+mn-lt"/>
                <a:ea typeface="+mn-ea"/>
                <a:cs typeface="+mn-cs"/>
              </a:rPr>
              <a:t>controlado </a:t>
            </a:r>
            <a:r>
              <a:rPr lang="pt-BR" sz="1200" kern="1200" dirty="0">
                <a:solidFill>
                  <a:schemeClr val="tx1"/>
                </a:solidFill>
                <a:effectLst/>
                <a:latin typeface="+mn-lt"/>
                <a:ea typeface="+mn-ea"/>
                <a:cs typeface="+mn-cs"/>
              </a:rPr>
              <a:t>pra </a:t>
            </a:r>
            <a:r>
              <a:rPr lang="pt-BR" sz="1200" kern="1200">
                <a:solidFill>
                  <a:schemeClr val="tx1"/>
                </a:solidFill>
                <a:effectLst/>
                <a:latin typeface="+mn-lt"/>
                <a:ea typeface="+mn-ea"/>
                <a:cs typeface="+mn-cs"/>
              </a:rPr>
              <a:t>quê?</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Trabalhamos, e pressupondo que conhecemos nosso trabalho também se espera que saibamos as normas tanto básicas, de aplicabilidade geral, quanto específicas, moldadas ao nosso escopo, lapidadas de acordo com os procedimentos que aqui </a:t>
            </a:r>
            <a:r>
              <a:rPr lang="pt-BR" sz="1200" kern="1200">
                <a:solidFill>
                  <a:schemeClr val="tx1"/>
                </a:solidFill>
                <a:effectLst/>
                <a:latin typeface="+mn-lt"/>
                <a:ea typeface="+mn-ea"/>
                <a:cs typeface="+mn-cs"/>
              </a:rPr>
              <a:t>realizamos.</a:t>
            </a:r>
          </a:p>
          <a:p>
            <a:endParaRPr lang="pt-BR" sz="1200" kern="120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Sabemos que outras pessoas fazem o que fazemos com algum nível </a:t>
            </a:r>
            <a:r>
              <a:rPr lang="pt-BR" sz="1200" kern="1200">
                <a:solidFill>
                  <a:schemeClr val="tx1"/>
                </a:solidFill>
                <a:effectLst/>
                <a:latin typeface="+mn-lt"/>
                <a:ea typeface="+mn-ea"/>
                <a:cs typeface="+mn-cs"/>
              </a:rPr>
              <a:t>de semelhança. </a:t>
            </a:r>
          </a:p>
          <a:p>
            <a:endParaRPr lang="pt-BR" sz="1200" kern="1200">
              <a:solidFill>
                <a:schemeClr val="tx1"/>
              </a:solidFill>
              <a:effectLst/>
              <a:latin typeface="+mn-lt"/>
              <a:ea typeface="+mn-ea"/>
              <a:cs typeface="+mn-cs"/>
            </a:endParaRPr>
          </a:p>
          <a:p>
            <a:r>
              <a:rPr lang="pt-BR" sz="1200" kern="1200">
                <a:solidFill>
                  <a:schemeClr val="tx1"/>
                </a:solidFill>
                <a:effectLst/>
                <a:latin typeface="+mn-lt"/>
                <a:ea typeface="+mn-ea"/>
                <a:cs typeface="+mn-cs"/>
              </a:rPr>
              <a:t>Por </a:t>
            </a:r>
            <a:r>
              <a:rPr lang="pt-BR" sz="1200" kern="1200" dirty="0">
                <a:solidFill>
                  <a:schemeClr val="tx1"/>
                </a:solidFill>
                <a:effectLst/>
                <a:latin typeface="+mn-lt"/>
                <a:ea typeface="+mn-ea"/>
                <a:cs typeface="+mn-cs"/>
              </a:rPr>
              <a:t>que vivenciar o erro, para se dar conta que ele existe</a:t>
            </a:r>
            <a:r>
              <a:rPr lang="pt-BR" sz="1200" kern="1200">
                <a:solidFill>
                  <a:schemeClr val="tx1"/>
                </a:solidFill>
                <a:effectLst/>
                <a:latin typeface="+mn-lt"/>
                <a:ea typeface="+mn-ea"/>
                <a:cs typeface="+mn-cs"/>
              </a:rPr>
              <a:t>? </a:t>
            </a:r>
          </a:p>
          <a:p>
            <a:endParaRPr lang="pt-BR" sz="1200" kern="1200">
              <a:solidFill>
                <a:schemeClr val="tx1"/>
              </a:solidFill>
              <a:effectLst/>
              <a:latin typeface="+mn-lt"/>
              <a:ea typeface="+mn-ea"/>
              <a:cs typeface="+mn-cs"/>
            </a:endParaRPr>
          </a:p>
          <a:p>
            <a:r>
              <a:rPr lang="pt-BR" sz="1200" kern="1200">
                <a:solidFill>
                  <a:schemeClr val="tx1"/>
                </a:solidFill>
                <a:effectLst/>
                <a:latin typeface="+mn-lt"/>
                <a:ea typeface="+mn-ea"/>
                <a:cs typeface="+mn-cs"/>
              </a:rPr>
              <a:t>Por </a:t>
            </a:r>
            <a:r>
              <a:rPr lang="pt-BR" sz="1200" kern="1200" dirty="0">
                <a:solidFill>
                  <a:schemeClr val="tx1"/>
                </a:solidFill>
                <a:effectLst/>
                <a:latin typeface="+mn-lt"/>
                <a:ea typeface="+mn-ea"/>
                <a:cs typeface="+mn-cs"/>
              </a:rPr>
              <a:t>que não evitamos a ocasião se concretizar</a:t>
            </a:r>
            <a:r>
              <a:rPr lang="pt-BR" sz="1200" kern="1200">
                <a:solidFill>
                  <a:schemeClr val="tx1"/>
                </a:solidFill>
                <a:effectLst/>
                <a:latin typeface="+mn-lt"/>
                <a:ea typeface="+mn-ea"/>
                <a:cs typeface="+mn-cs"/>
              </a:rPr>
              <a:t>? </a:t>
            </a:r>
          </a:p>
          <a:p>
            <a:endParaRPr lang="pt-BR" sz="1200" kern="1200">
              <a:solidFill>
                <a:schemeClr val="tx1"/>
              </a:solidFill>
              <a:effectLst/>
              <a:latin typeface="+mn-lt"/>
              <a:ea typeface="+mn-ea"/>
              <a:cs typeface="+mn-cs"/>
            </a:endParaRPr>
          </a:p>
          <a:p>
            <a:r>
              <a:rPr lang="pt-BR" sz="1200" kern="1200">
                <a:solidFill>
                  <a:schemeClr val="tx1"/>
                </a:solidFill>
                <a:effectLst/>
                <a:latin typeface="+mn-lt"/>
                <a:ea typeface="+mn-ea"/>
                <a:cs typeface="+mn-cs"/>
              </a:rPr>
              <a:t>Ao </a:t>
            </a:r>
            <a:r>
              <a:rPr lang="pt-BR" sz="1200" kern="1200" dirty="0">
                <a:solidFill>
                  <a:schemeClr val="tx1"/>
                </a:solidFill>
                <a:effectLst/>
                <a:latin typeface="+mn-lt"/>
                <a:ea typeface="+mn-ea"/>
                <a:cs typeface="+mn-cs"/>
              </a:rPr>
              <a:t>invés de ficarmos esperando o acaso mostrar as milhares de possibilidades de quebrarmos a cara podemos aprender com quem já quebrou a cara, e não foi pouca gente. </a:t>
            </a:r>
          </a:p>
          <a:p>
            <a:r>
              <a:rPr lang="pt-BR" sz="1200" kern="1200" dirty="0">
                <a:solidFill>
                  <a:schemeClr val="tx1"/>
                </a:solidFill>
                <a:effectLst/>
                <a:latin typeface="+mn-lt"/>
                <a:ea typeface="+mn-ea"/>
                <a:cs typeface="+mn-cs"/>
              </a:rPr>
              <a:t>E quebrar a cara é </a:t>
            </a:r>
            <a:r>
              <a:rPr lang="pt-BR" sz="1200" kern="1200">
                <a:solidFill>
                  <a:schemeClr val="tx1"/>
                </a:solidFill>
                <a:effectLst/>
                <a:latin typeface="+mn-lt"/>
                <a:ea typeface="+mn-ea"/>
                <a:cs typeface="+mn-cs"/>
              </a:rPr>
              <a:t>frustrante e perigoso</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Se eu sei com o que eu trabalho então pressupõe-se que eu esteja ciente dos riscos inerentes ao meu trabalho</a:t>
            </a:r>
            <a:r>
              <a:rPr lang="pt-BR" sz="1200" kern="1200">
                <a:solidFill>
                  <a:schemeClr val="tx1"/>
                </a:solidFill>
                <a:effectLst/>
                <a:latin typeface="+mn-lt"/>
                <a:ea typeface="+mn-ea"/>
                <a:cs typeface="+mn-cs"/>
              </a:rPr>
              <a:t>. </a:t>
            </a:r>
          </a:p>
          <a:p>
            <a:endParaRPr lang="pt-BR" sz="1200" kern="1200">
              <a:solidFill>
                <a:schemeClr val="tx1"/>
              </a:solidFill>
              <a:effectLst/>
              <a:latin typeface="+mn-lt"/>
              <a:ea typeface="+mn-ea"/>
              <a:cs typeface="+mn-cs"/>
            </a:endParaRPr>
          </a:p>
          <a:p>
            <a:r>
              <a:rPr lang="pt-BR" sz="1200" kern="1200">
                <a:solidFill>
                  <a:schemeClr val="tx1"/>
                </a:solidFill>
                <a:effectLst/>
                <a:latin typeface="+mn-lt"/>
                <a:ea typeface="+mn-ea"/>
                <a:cs typeface="+mn-cs"/>
              </a:rPr>
              <a:t>Se </a:t>
            </a:r>
            <a:r>
              <a:rPr lang="pt-BR" sz="1200" kern="1200" dirty="0">
                <a:solidFill>
                  <a:schemeClr val="tx1"/>
                </a:solidFill>
                <a:effectLst/>
                <a:latin typeface="+mn-lt"/>
                <a:ea typeface="+mn-ea"/>
                <a:cs typeface="+mn-cs"/>
              </a:rPr>
              <a:t>eu trabalho com um organismo e sei sobre seu comportamento então esse conhecimento me antecipa sobre como devo agir em certas situações</a:t>
            </a:r>
            <a:r>
              <a:rPr lang="pt-BR" sz="1200" kern="1200">
                <a:solidFill>
                  <a:schemeClr val="tx1"/>
                </a:solidFill>
                <a:effectLst/>
                <a:latin typeface="+mn-lt"/>
                <a:ea typeface="+mn-ea"/>
                <a:cs typeface="+mn-cs"/>
              </a:rPr>
              <a:t>. </a:t>
            </a:r>
          </a:p>
          <a:p>
            <a:r>
              <a:rPr lang="pt-BR" sz="1200" kern="1200">
                <a:solidFill>
                  <a:schemeClr val="tx1"/>
                </a:solidFill>
                <a:effectLst/>
                <a:latin typeface="+mn-lt"/>
                <a:ea typeface="+mn-ea"/>
                <a:cs typeface="+mn-cs"/>
              </a:rPr>
              <a:t>No </a:t>
            </a:r>
            <a:r>
              <a:rPr lang="pt-BR" sz="1200" kern="1200" dirty="0">
                <a:solidFill>
                  <a:schemeClr val="tx1"/>
                </a:solidFill>
                <a:effectLst/>
                <a:latin typeface="+mn-lt"/>
                <a:ea typeface="+mn-ea"/>
                <a:cs typeface="+mn-cs"/>
              </a:rPr>
              <a:t>fim das contas o que nos protege é a informação, o conhecimento. A paranoia também, tem gente que nunca leu sobre BPL e já age impecavelmente por ser meio surtado.</a:t>
            </a:r>
          </a:p>
          <a:p>
            <a:endParaRPr lang="pt-BR" sz="1200" kern="1200">
              <a:solidFill>
                <a:schemeClr val="tx1"/>
              </a:solidFill>
              <a:effectLst/>
              <a:latin typeface="+mn-lt"/>
              <a:ea typeface="+mn-ea"/>
              <a:cs typeface="+mn-cs"/>
            </a:endParaRPr>
          </a:p>
          <a:p>
            <a:r>
              <a:rPr lang="pt-BR" sz="1200" kern="1200">
                <a:solidFill>
                  <a:schemeClr val="tx1"/>
                </a:solidFill>
                <a:effectLst/>
                <a:latin typeface="+mn-lt"/>
                <a:ea typeface="+mn-ea"/>
                <a:cs typeface="+mn-cs"/>
              </a:rPr>
              <a:t>Já </a:t>
            </a:r>
            <a:r>
              <a:rPr lang="pt-BR" sz="1200" kern="1200" dirty="0">
                <a:solidFill>
                  <a:schemeClr val="tx1"/>
                </a:solidFill>
                <a:effectLst/>
                <a:latin typeface="+mn-lt"/>
                <a:ea typeface="+mn-ea"/>
                <a:cs typeface="+mn-cs"/>
              </a:rPr>
              <a:t>temos tudo que nos protege, mas sabemos operar com isso? </a:t>
            </a:r>
          </a:p>
          <a:p>
            <a:endParaRPr lang="pt-BR" sz="1200" kern="1200">
              <a:solidFill>
                <a:schemeClr val="tx1"/>
              </a:solidFill>
              <a:effectLst/>
              <a:latin typeface="+mn-lt"/>
              <a:ea typeface="+mn-ea"/>
              <a:cs typeface="+mn-cs"/>
            </a:endParaRPr>
          </a:p>
          <a:p>
            <a:r>
              <a:rPr lang="pt-BR" sz="1200" kern="1200">
                <a:solidFill>
                  <a:schemeClr val="tx1"/>
                </a:solidFill>
                <a:effectLst/>
                <a:latin typeface="+mn-lt"/>
                <a:ea typeface="+mn-ea"/>
                <a:cs typeface="+mn-cs"/>
              </a:rPr>
              <a:t>Certos </a:t>
            </a:r>
            <a:r>
              <a:rPr lang="pt-BR" sz="1200" kern="1200" dirty="0">
                <a:solidFill>
                  <a:schemeClr val="tx1"/>
                </a:solidFill>
                <a:effectLst/>
                <a:latin typeface="+mn-lt"/>
                <a:ea typeface="+mn-ea"/>
                <a:cs typeface="+mn-cs"/>
              </a:rPr>
              <a:t>laboratórios tem recursos, mas experimentos frequentemente contaminados ou não replicáveis, ao passo que o contrário é também verdade.</a:t>
            </a:r>
          </a:p>
          <a:p>
            <a:endParaRPr lang="pt-BR" sz="1200" kern="1200">
              <a:solidFill>
                <a:schemeClr val="tx1"/>
              </a:solidFill>
              <a:effectLst/>
              <a:latin typeface="+mn-lt"/>
              <a:ea typeface="+mn-ea"/>
              <a:cs typeface="+mn-cs"/>
            </a:endParaRPr>
          </a:p>
          <a:p>
            <a:r>
              <a:rPr lang="pt-BR" sz="1200" kern="1200">
                <a:solidFill>
                  <a:schemeClr val="tx1"/>
                </a:solidFill>
                <a:effectLst/>
                <a:latin typeface="+mn-lt"/>
                <a:ea typeface="+mn-ea"/>
                <a:cs typeface="+mn-cs"/>
              </a:rPr>
              <a:t>A </a:t>
            </a:r>
            <a:r>
              <a:rPr lang="pt-BR" sz="1200" kern="1200" dirty="0">
                <a:solidFill>
                  <a:schemeClr val="tx1"/>
                </a:solidFill>
                <a:effectLst/>
                <a:latin typeface="+mn-lt"/>
                <a:ea typeface="+mn-ea"/>
                <a:cs typeface="+mn-cs"/>
              </a:rPr>
              <a:t>forma como nos pomos a usar nossos recursos é o que define se você faz muito com pouco ou pouco com muito. </a:t>
            </a:r>
          </a:p>
          <a:p>
            <a:endParaRPr lang="pt-BR" dirty="0"/>
          </a:p>
        </p:txBody>
      </p:sp>
      <p:sp>
        <p:nvSpPr>
          <p:cNvPr id="4" name="Espaço Reservado para Número de Slide 3"/>
          <p:cNvSpPr>
            <a:spLocks noGrp="1"/>
          </p:cNvSpPr>
          <p:nvPr>
            <p:ph type="sldNum" sz="quarter" idx="5"/>
          </p:nvPr>
        </p:nvSpPr>
        <p:spPr/>
        <p:txBody>
          <a:bodyPr/>
          <a:lstStyle/>
          <a:p>
            <a:fld id="{1E22D8F7-281F-467B-AD71-5B628B7BE26E}" type="slidenum">
              <a:rPr lang="pt-BR" smtClean="0"/>
              <a:t>2</a:t>
            </a:fld>
            <a:endParaRPr lang="pt-BR"/>
          </a:p>
        </p:txBody>
      </p:sp>
    </p:spTree>
    <p:extLst>
      <p:ext uri="{BB962C8B-B14F-4D97-AF65-F5344CB8AC3E}">
        <p14:creationId xmlns:p14="http://schemas.microsoft.com/office/powerpoint/2010/main" val="2481273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PT" sz="1200" b="0" i="0" u="none" strike="noStrike" kern="1200" baseline="0" dirty="0">
                <a:solidFill>
                  <a:schemeClr val="tx1"/>
                </a:solidFill>
                <a:latin typeface="+mn-lt"/>
                <a:ea typeface="+mn-ea"/>
                <a:cs typeface="+mn-cs"/>
              </a:rPr>
              <a:t>Os tipos de água utilizados variam conforme os ensaios laboratoriais.</a:t>
            </a:r>
          </a:p>
          <a:p>
            <a:endParaRPr lang="pt-PT" sz="1200" b="0" i="0" u="none" strike="noStrike" kern="1200" baseline="0" dirty="0">
              <a:solidFill>
                <a:schemeClr val="tx1"/>
              </a:solidFill>
              <a:latin typeface="+mn-lt"/>
              <a:ea typeface="+mn-ea"/>
              <a:cs typeface="+mn-cs"/>
            </a:endParaRPr>
          </a:p>
          <a:p>
            <a:r>
              <a:rPr lang="pt-BR" sz="1200" b="1" i="0" u="none" strike="noStrike" kern="1200" baseline="0" dirty="0">
                <a:solidFill>
                  <a:schemeClr val="tx1"/>
                </a:solidFill>
                <a:latin typeface="+mn-lt"/>
                <a:ea typeface="+mn-ea"/>
                <a:cs typeface="+mn-cs"/>
              </a:rPr>
              <a:t>1.3.1 Água destilada</a:t>
            </a:r>
          </a:p>
          <a:p>
            <a:r>
              <a:rPr lang="pt-PT" sz="1200" b="0" i="0" u="none" strike="noStrike" kern="1200" baseline="0" dirty="0">
                <a:solidFill>
                  <a:schemeClr val="tx1"/>
                </a:solidFill>
                <a:latin typeface="+mn-lt"/>
                <a:ea typeface="+mn-ea"/>
                <a:cs typeface="+mn-cs"/>
              </a:rPr>
              <a:t>A primeira maneira de purificar a água para uso laboratorial é a destilação, que imita o</a:t>
            </a:r>
          </a:p>
          <a:p>
            <a:r>
              <a:rPr lang="pt-BR" sz="1200" b="0" i="0" u="none" strike="noStrike" kern="1200" baseline="0" dirty="0">
                <a:solidFill>
                  <a:schemeClr val="tx1"/>
                </a:solidFill>
                <a:latin typeface="+mn-lt"/>
                <a:ea typeface="+mn-ea"/>
                <a:cs typeface="+mn-cs"/>
              </a:rPr>
              <a:t>processo natural da evaporação.</a:t>
            </a:r>
          </a:p>
          <a:p>
            <a:r>
              <a:rPr lang="pt-PT" sz="1200" b="0" i="0" u="none" strike="noStrike" kern="1200" baseline="0" dirty="0">
                <a:solidFill>
                  <a:schemeClr val="tx1"/>
                </a:solidFill>
                <a:latin typeface="+mn-lt"/>
                <a:ea typeface="+mn-ea"/>
                <a:cs typeface="+mn-cs"/>
              </a:rPr>
              <a:t>A água destilada é empregada em praticamente todos os trabalhos de laboratório. A</a:t>
            </a:r>
          </a:p>
          <a:p>
            <a:r>
              <a:rPr lang="pt-PT" sz="1200" b="0" i="0" u="none" strike="noStrike" kern="1200" baseline="0" dirty="0">
                <a:solidFill>
                  <a:schemeClr val="tx1"/>
                </a:solidFill>
                <a:latin typeface="+mn-lt"/>
                <a:ea typeface="+mn-ea"/>
                <a:cs typeface="+mn-cs"/>
              </a:rPr>
              <a:t>destilação da água é composta por duas etapas. Na primeira etapa, alguns elementos volatilizam</a:t>
            </a:r>
          </a:p>
          <a:p>
            <a:r>
              <a:rPr lang="pt-PT" sz="1200" b="0" i="0" u="none" strike="noStrike" kern="1200" baseline="0" dirty="0">
                <a:solidFill>
                  <a:schemeClr val="tx1"/>
                </a:solidFill>
                <a:latin typeface="+mn-lt"/>
                <a:ea typeface="+mn-ea"/>
                <a:cs typeface="+mn-cs"/>
              </a:rPr>
              <a:t>antes da ebulição da água. Na segunda, ocorre a destilação da água propriamente dita. À medida</a:t>
            </a:r>
          </a:p>
          <a:p>
            <a:r>
              <a:rPr lang="pt-PT" sz="1200" b="0" i="0" u="none" strike="noStrike" kern="1200" baseline="0" dirty="0">
                <a:solidFill>
                  <a:schemeClr val="tx1"/>
                </a:solidFill>
                <a:latin typeface="+mn-lt"/>
                <a:ea typeface="+mn-ea"/>
                <a:cs typeface="+mn-cs"/>
              </a:rPr>
              <a:t>que a água em ebulição evapora, ocorre a condensação da mesma em uma coluna de destilação,</a:t>
            </a:r>
          </a:p>
          <a:p>
            <a:r>
              <a:rPr lang="pt-PT" sz="1200" b="0" i="0" u="none" strike="noStrike" kern="1200" baseline="0" dirty="0">
                <a:solidFill>
                  <a:schemeClr val="tx1"/>
                </a:solidFill>
                <a:latin typeface="+mn-lt"/>
                <a:ea typeface="+mn-ea"/>
                <a:cs typeface="+mn-cs"/>
              </a:rPr>
              <a:t>onde o vapor d’água é resfriado. A água que se condensa pela coluna de destilação (destilado) é</a:t>
            </a:r>
          </a:p>
          <a:p>
            <a:r>
              <a:rPr lang="pt-PT" sz="1200" b="0" i="0" u="none" strike="noStrike" kern="1200" baseline="0" dirty="0">
                <a:solidFill>
                  <a:schemeClr val="tx1"/>
                </a:solidFill>
                <a:latin typeface="+mn-lt"/>
                <a:ea typeface="+mn-ea"/>
                <a:cs typeface="+mn-cs"/>
              </a:rPr>
              <a:t>recolhida em recipiente adequado, no fim da coluna de destilação.</a:t>
            </a:r>
          </a:p>
          <a:p>
            <a:r>
              <a:rPr lang="pt-BR" sz="1200" b="1" i="0" u="none" strike="noStrike" kern="1200" baseline="0" dirty="0">
                <a:solidFill>
                  <a:schemeClr val="tx1"/>
                </a:solidFill>
                <a:latin typeface="+mn-lt"/>
                <a:ea typeface="+mn-ea"/>
                <a:cs typeface="+mn-cs"/>
              </a:rPr>
              <a:t>1.3.2 Água bidestilada</a:t>
            </a:r>
          </a:p>
          <a:p>
            <a:r>
              <a:rPr lang="pt-PT" sz="1200" b="0" i="0" u="none" strike="noStrike" kern="1200" baseline="0" dirty="0">
                <a:solidFill>
                  <a:schemeClr val="tx1"/>
                </a:solidFill>
                <a:latin typeface="+mn-lt"/>
                <a:ea typeface="+mn-ea"/>
                <a:cs typeface="+mn-cs"/>
              </a:rPr>
              <a:t>Em certos casos, a água destilada comum não é suficientemente pura, tornando-se necessário</a:t>
            </a:r>
          </a:p>
          <a:p>
            <a:r>
              <a:rPr lang="pt-PT" sz="1200" b="0" i="0" u="none" strike="noStrike" kern="1200" baseline="0" dirty="0">
                <a:solidFill>
                  <a:schemeClr val="tx1"/>
                </a:solidFill>
                <a:latin typeface="+mn-lt"/>
                <a:ea typeface="+mn-ea"/>
                <a:cs typeface="+mn-cs"/>
              </a:rPr>
              <a:t>preparar água destilada por processos especiais.</a:t>
            </a:r>
          </a:p>
          <a:p>
            <a:r>
              <a:rPr lang="pt-PT" sz="1200" b="0" i="0" u="none" strike="noStrike" kern="1200" baseline="0" dirty="0">
                <a:solidFill>
                  <a:schemeClr val="tx1"/>
                </a:solidFill>
                <a:latin typeface="+mn-lt"/>
                <a:ea typeface="+mn-ea"/>
                <a:cs typeface="+mn-cs"/>
              </a:rPr>
              <a:t>A água destilada obtida por meio da ebulição da água da torneira e condensação do</a:t>
            </a:r>
          </a:p>
          <a:p>
            <a:r>
              <a:rPr lang="pt-PT" sz="1200" b="0" i="0" u="none" strike="noStrike" kern="1200" baseline="0" dirty="0">
                <a:solidFill>
                  <a:schemeClr val="tx1"/>
                </a:solidFill>
                <a:latin typeface="+mn-lt"/>
                <a:ea typeface="+mn-ea"/>
                <a:cs typeface="+mn-cs"/>
              </a:rPr>
              <a:t>vapor é livre dos constituintes não voláteis, como os íons sódio, potássio, cálcio, magnésio, ferro,</a:t>
            </a:r>
          </a:p>
          <a:p>
            <a:r>
              <a:rPr lang="pt-PT" sz="1200" b="0" i="0" u="none" strike="noStrike" kern="1200" baseline="0" dirty="0">
                <a:solidFill>
                  <a:schemeClr val="tx1"/>
                </a:solidFill>
                <a:latin typeface="+mn-lt"/>
                <a:ea typeface="+mn-ea"/>
                <a:cs typeface="+mn-cs"/>
              </a:rPr>
              <a:t>cloreto, sulfato, carbonato, silicato etc. Uma parte, porém, destes constituintes pode ser arrastada</a:t>
            </a:r>
          </a:p>
          <a:p>
            <a:r>
              <a:rPr lang="pt-BR" sz="1200" b="0" i="0" u="none" strike="noStrike" kern="1200" baseline="0" dirty="0">
                <a:solidFill>
                  <a:schemeClr val="tx1"/>
                </a:solidFill>
                <a:latin typeface="+mn-lt"/>
                <a:ea typeface="+mn-ea"/>
                <a:cs typeface="+mn-cs"/>
              </a:rPr>
              <a:t>mecanicamente durante a destilação.</a:t>
            </a:r>
          </a:p>
          <a:p>
            <a:r>
              <a:rPr lang="pt-PT" sz="1200" b="0" i="0" u="none" strike="noStrike" kern="1200" baseline="0" dirty="0">
                <a:solidFill>
                  <a:schemeClr val="tx1"/>
                </a:solidFill>
                <a:latin typeface="+mn-lt"/>
                <a:ea typeface="+mn-ea"/>
                <a:cs typeface="+mn-cs"/>
              </a:rPr>
              <a:t>Os constituintes voláteis originariamente presentes na água, como o dióxido de carbono</a:t>
            </a:r>
          </a:p>
          <a:p>
            <a:r>
              <a:rPr lang="pt-PT" sz="1200" b="0" i="0" u="none" strike="noStrike" kern="1200" baseline="0" dirty="0">
                <a:solidFill>
                  <a:schemeClr val="tx1"/>
                </a:solidFill>
                <a:latin typeface="+mn-lt"/>
                <a:ea typeface="+mn-ea"/>
                <a:cs typeface="+mn-cs"/>
              </a:rPr>
              <a:t>e a amônia, ou que se formaram durante a destilação em consequência da decomposição de</a:t>
            </a:r>
          </a:p>
          <a:p>
            <a:r>
              <a:rPr lang="pt-PT" sz="1200" b="0" i="0" u="none" strike="noStrike" kern="1200" baseline="0" dirty="0">
                <a:solidFill>
                  <a:schemeClr val="tx1"/>
                </a:solidFill>
                <a:latin typeface="+mn-lt"/>
                <a:ea typeface="+mn-ea"/>
                <a:cs typeface="+mn-cs"/>
              </a:rPr>
              <a:t>matéria orgânica, acompanham a água no processo de destilação. Outra fonte de contaminação é a</a:t>
            </a:r>
          </a:p>
          <a:p>
            <a:r>
              <a:rPr lang="pt-PT" sz="1200" b="0" i="0" u="none" strike="noStrike" kern="1200" baseline="0" dirty="0">
                <a:solidFill>
                  <a:schemeClr val="tx1"/>
                </a:solidFill>
                <a:latin typeface="+mn-lt"/>
                <a:ea typeface="+mn-ea"/>
                <a:cs typeface="+mn-cs"/>
              </a:rPr>
              <a:t>constituída pelos materiais de que são fabricados os aparelhos. Se o condensador for, por exemplo,</a:t>
            </a:r>
          </a:p>
          <a:p>
            <a:r>
              <a:rPr lang="pt-PT" sz="1200" b="0" i="0" u="none" strike="noStrike" kern="1200" baseline="0" dirty="0">
                <a:solidFill>
                  <a:schemeClr val="tx1"/>
                </a:solidFill>
                <a:latin typeface="+mn-lt"/>
                <a:ea typeface="+mn-ea"/>
                <a:cs typeface="+mn-cs"/>
              </a:rPr>
              <a:t>de vidro, a água destilada será contaminada em virtude da ação dissolvente que o vapor exerce</a:t>
            </a:r>
          </a:p>
          <a:p>
            <a:r>
              <a:rPr lang="pt-PT" sz="1200" b="0" i="0" u="none" strike="noStrike" kern="1200" baseline="0" dirty="0">
                <a:solidFill>
                  <a:schemeClr val="tx1"/>
                </a:solidFill>
                <a:latin typeface="+mn-lt"/>
                <a:ea typeface="+mn-ea"/>
                <a:cs typeface="+mn-cs"/>
              </a:rPr>
              <a:t>sobre este material. Quando se faz uso de condensadores de cobre, a água conterá traços deste</a:t>
            </a:r>
          </a:p>
          <a:p>
            <a:r>
              <a:rPr lang="pt-PT" sz="1200" b="0" i="0" u="none" strike="noStrike" kern="1200" baseline="0" dirty="0">
                <a:solidFill>
                  <a:schemeClr val="tx1"/>
                </a:solidFill>
                <a:latin typeface="+mn-lt"/>
                <a:ea typeface="+mn-ea"/>
                <a:cs typeface="+mn-cs"/>
              </a:rPr>
              <a:t>material, que pode ser altamente prejudicial em certos casos, principalmente se a presença do cobre</a:t>
            </a:r>
          </a:p>
          <a:p>
            <a:r>
              <a:rPr lang="pt-PT" sz="1200" b="0" i="0" u="none" strike="noStrike" kern="1200" baseline="0" dirty="0">
                <a:solidFill>
                  <a:schemeClr val="tx1"/>
                </a:solidFill>
                <a:latin typeface="+mn-lt"/>
                <a:ea typeface="+mn-ea"/>
                <a:cs typeface="+mn-cs"/>
              </a:rPr>
              <a:t>é capaz de exercer uma ação catalítica.</a:t>
            </a:r>
          </a:p>
          <a:p>
            <a:r>
              <a:rPr lang="pt-PT" sz="1200" b="0" i="0" u="none" strike="noStrike" kern="1200" baseline="0" dirty="0">
                <a:solidFill>
                  <a:schemeClr val="tx1"/>
                </a:solidFill>
                <a:latin typeface="+mn-lt"/>
                <a:ea typeface="+mn-ea"/>
                <a:cs typeface="+mn-cs"/>
              </a:rPr>
              <a:t>Os melhores materiais para a construção dos condensadores são o estanho e o quartzo. A</a:t>
            </a:r>
          </a:p>
          <a:p>
            <a:r>
              <a:rPr lang="pt-PT" sz="1200" b="0" i="0" u="none" strike="noStrike" kern="1200" baseline="0" dirty="0">
                <a:solidFill>
                  <a:schemeClr val="tx1"/>
                </a:solidFill>
                <a:latin typeface="+mn-lt"/>
                <a:ea typeface="+mn-ea"/>
                <a:cs typeface="+mn-cs"/>
              </a:rPr>
              <a:t>água destilada armazenada em frascos de vidro, mesmo tratando-se de vidro resistente, sofre</a:t>
            </a:r>
          </a:p>
          <a:p>
            <a:r>
              <a:rPr lang="pt-PT" sz="1200" b="0" i="0" u="none" strike="noStrike" kern="1200" baseline="0" dirty="0">
                <a:solidFill>
                  <a:schemeClr val="tx1"/>
                </a:solidFill>
                <a:latin typeface="+mn-lt"/>
                <a:ea typeface="+mn-ea"/>
                <a:cs typeface="+mn-cs"/>
              </a:rPr>
              <a:t>contaminação apreciável. Em muitos casos, utiliza-se mais de uma destilação da água destilada,</a:t>
            </a:r>
          </a:p>
          <a:p>
            <a:r>
              <a:rPr lang="pt-PT" sz="1200" b="0" i="0" u="none" strike="noStrike" kern="1200" baseline="0" dirty="0">
                <a:solidFill>
                  <a:schemeClr val="tx1"/>
                </a:solidFill>
                <a:latin typeface="+mn-lt"/>
                <a:ea typeface="+mn-ea"/>
                <a:cs typeface="+mn-cs"/>
              </a:rPr>
              <a:t>seguida de processos de deionização.</a:t>
            </a:r>
          </a:p>
          <a:p>
            <a:r>
              <a:rPr lang="pt-BR" sz="1200" b="1" i="0" u="none" strike="noStrike" kern="1200" baseline="0" dirty="0">
                <a:solidFill>
                  <a:schemeClr val="tx1"/>
                </a:solidFill>
                <a:latin typeface="+mn-lt"/>
                <a:ea typeface="+mn-ea"/>
                <a:cs typeface="+mn-cs"/>
              </a:rPr>
              <a:t>1.3.3 Água Deionizada</a:t>
            </a:r>
          </a:p>
          <a:p>
            <a:r>
              <a:rPr lang="pt-PT" sz="1200" b="0" i="0" u="none" strike="noStrike" kern="1200" baseline="0" dirty="0">
                <a:solidFill>
                  <a:schemeClr val="tx1"/>
                </a:solidFill>
                <a:latin typeface="+mn-lt"/>
                <a:ea typeface="+mn-ea"/>
                <a:cs typeface="+mn-cs"/>
              </a:rPr>
              <a:t>Este processo consiste na passagem da água em colunas contendo resinas trocadoras de íons</a:t>
            </a:r>
          </a:p>
          <a:p>
            <a:r>
              <a:rPr lang="pt-PT" sz="1200" b="0" i="0" u="none" strike="noStrike" kern="1200" baseline="0" dirty="0">
                <a:solidFill>
                  <a:schemeClr val="tx1"/>
                </a:solidFill>
                <a:latin typeface="+mn-lt"/>
                <a:ea typeface="+mn-ea"/>
                <a:cs typeface="+mn-cs"/>
              </a:rPr>
              <a:t>– troca catiônica e aniônica. A troca catiônica captura os cátions dissolvidos na água, liberando íons</a:t>
            </a:r>
          </a:p>
          <a:p>
            <a:r>
              <a:rPr lang="pt-PT" sz="1200" b="0" i="0" u="none" strike="noStrike" kern="1200" baseline="0" dirty="0">
                <a:solidFill>
                  <a:schemeClr val="tx1"/>
                </a:solidFill>
                <a:latin typeface="+mn-lt"/>
                <a:ea typeface="+mn-ea"/>
                <a:cs typeface="+mn-cs"/>
              </a:rPr>
              <a:t>H+. Já na troca aniônica, a resina absorve os ânions dissolvidos na água, liberando íons OH-. Estas resinas, com o passar do tempo, tornam-se saturadas de íons das impurezas da água. Este momento</a:t>
            </a:r>
          </a:p>
          <a:p>
            <a:r>
              <a:rPr lang="pt-PT" sz="1200" b="0" i="0" u="none" strike="noStrike" kern="1200" baseline="0" dirty="0">
                <a:solidFill>
                  <a:schemeClr val="tx1"/>
                </a:solidFill>
                <a:latin typeface="+mn-lt"/>
                <a:ea typeface="+mn-ea"/>
                <a:cs typeface="+mn-cs"/>
              </a:rPr>
              <a:t>é detectado por um pequeno condutivímetro embutido no deionizador. Após um processo de</a:t>
            </a:r>
          </a:p>
          <a:p>
            <a:r>
              <a:rPr lang="pt-PT" sz="1200" b="0" i="0" u="none" strike="noStrike" kern="1200" baseline="0" dirty="0">
                <a:solidFill>
                  <a:schemeClr val="tx1"/>
                </a:solidFill>
                <a:latin typeface="+mn-lt"/>
                <a:ea typeface="+mn-ea"/>
                <a:cs typeface="+mn-cs"/>
              </a:rPr>
              <a:t>renovação ou reciclagem, estas colunas podem ser reaproveitadas no deionizador. Processos de purificação aqui envolvidos não são de elevada complexidade.</a:t>
            </a:r>
          </a:p>
          <a:p>
            <a:r>
              <a:rPr lang="pt-BR" sz="1200" b="1" i="0" u="none" strike="noStrike" kern="1200" baseline="0" dirty="0">
                <a:solidFill>
                  <a:schemeClr val="tx1"/>
                </a:solidFill>
                <a:latin typeface="+mn-lt"/>
                <a:ea typeface="+mn-ea"/>
                <a:cs typeface="+mn-cs"/>
              </a:rPr>
              <a:t>1.3.4 Água ultrapura</a:t>
            </a:r>
          </a:p>
          <a:p>
            <a:r>
              <a:rPr lang="pt-PT" sz="1200" b="0" i="0" u="none" strike="noStrike" kern="1200" baseline="0" dirty="0">
                <a:solidFill>
                  <a:schemeClr val="tx1"/>
                </a:solidFill>
                <a:latin typeface="+mn-lt"/>
                <a:ea typeface="+mn-ea"/>
                <a:cs typeface="+mn-cs"/>
              </a:rPr>
              <a:t>Água ultrapura é uma água de extrema pureza, isenta de partículas, íons e substâncias</a:t>
            </a:r>
          </a:p>
          <a:p>
            <a:r>
              <a:rPr lang="pt-PT" sz="1200" b="0" i="0" u="none" strike="noStrike" kern="1200" baseline="0" dirty="0">
                <a:solidFill>
                  <a:schemeClr val="tx1"/>
                </a:solidFill>
                <a:latin typeface="+mn-lt"/>
                <a:ea typeface="+mn-ea"/>
                <a:cs typeface="+mn-cs"/>
              </a:rPr>
              <a:t>orgânicas ou micro-organismos. É obtida pela passagem da água por sistemas de abrandamento</a:t>
            </a:r>
          </a:p>
          <a:p>
            <a:r>
              <a:rPr lang="pt-PT" sz="1200" b="0" i="0" u="none" strike="noStrike" kern="1200" baseline="0" dirty="0">
                <a:solidFill>
                  <a:schemeClr val="tx1"/>
                </a:solidFill>
                <a:latin typeface="+mn-lt"/>
                <a:ea typeface="+mn-ea"/>
                <a:cs typeface="+mn-cs"/>
              </a:rPr>
              <a:t>como resinas trocadoras, que substituem o cálcio e o magnésio dissolvido na água por íons de Sódio,</a:t>
            </a:r>
          </a:p>
          <a:p>
            <a:r>
              <a:rPr lang="pt-PT" sz="1200" b="0" i="0" u="none" strike="noStrike" kern="1200" baseline="0" dirty="0">
                <a:solidFill>
                  <a:schemeClr val="tx1"/>
                </a:solidFill>
                <a:latin typeface="+mn-lt"/>
                <a:ea typeface="+mn-ea"/>
                <a:cs typeface="+mn-cs"/>
              </a:rPr>
              <a:t>seguido de sistema de osmose reversa, que faz a remoção desses íons, seguido de um refinamento</a:t>
            </a:r>
          </a:p>
          <a:p>
            <a:r>
              <a:rPr lang="pt-PT" sz="1200" b="0" i="0" u="none" strike="noStrike" kern="1200" baseline="0" dirty="0">
                <a:solidFill>
                  <a:schemeClr val="tx1"/>
                </a:solidFill>
                <a:latin typeface="+mn-lt"/>
                <a:ea typeface="+mn-ea"/>
                <a:cs typeface="+mn-cs"/>
              </a:rPr>
              <a:t>por uma série de filtros constituídos de resinas catiônicas e aniônicas, um leito de carvão ativo para</a:t>
            </a:r>
          </a:p>
          <a:p>
            <a:r>
              <a:rPr lang="pt-PT" sz="1200" b="0" i="0" u="none" strike="noStrike" kern="1200" baseline="0" dirty="0">
                <a:solidFill>
                  <a:schemeClr val="tx1"/>
                </a:solidFill>
                <a:latin typeface="+mn-lt"/>
                <a:ea typeface="+mn-ea"/>
                <a:cs typeface="+mn-cs"/>
              </a:rPr>
              <a:t>remoção de contaminantes orgânicos e, finalmente, um filtro físico para remoção de particulados. É</a:t>
            </a:r>
          </a:p>
          <a:p>
            <a:r>
              <a:rPr lang="pt-PT" sz="1200" b="0" i="0" u="none" strike="noStrike" kern="1200" baseline="0" dirty="0">
                <a:solidFill>
                  <a:schemeClr val="tx1"/>
                </a:solidFill>
                <a:latin typeface="+mn-lt"/>
                <a:ea typeface="+mn-ea"/>
                <a:cs typeface="+mn-cs"/>
              </a:rPr>
              <a:t>usado em laboratórios analíticos onde se requer uma água de altíssima pureza como, por exemplo,</a:t>
            </a:r>
          </a:p>
          <a:p>
            <a:r>
              <a:rPr lang="pt-BR" sz="1200" b="0" i="0" u="none" strike="noStrike" kern="1200" baseline="0" dirty="0">
                <a:solidFill>
                  <a:schemeClr val="tx1"/>
                </a:solidFill>
                <a:latin typeface="+mn-lt"/>
                <a:ea typeface="+mn-ea"/>
                <a:cs typeface="+mn-cs"/>
              </a:rPr>
              <a:t>nas análises por HPLC.</a:t>
            </a:r>
          </a:p>
          <a:p>
            <a:endParaRPr lang="pt-BR" sz="1200" b="0" i="0" u="none" strike="noStrike" kern="1200" baseline="0" dirty="0">
              <a:solidFill>
                <a:schemeClr val="tx1"/>
              </a:solidFill>
              <a:latin typeface="+mn-lt"/>
              <a:ea typeface="+mn-ea"/>
              <a:cs typeface="+mn-cs"/>
            </a:endParaRPr>
          </a:p>
          <a:p>
            <a:r>
              <a:rPr lang="pt-BR" sz="1200" b="0" i="0" u="none" strike="noStrike" kern="1200" baseline="0" dirty="0">
                <a:solidFill>
                  <a:schemeClr val="tx1"/>
                </a:solidFill>
                <a:latin typeface="+mn-lt"/>
                <a:ea typeface="+mn-ea"/>
                <a:cs typeface="+mn-cs"/>
              </a:rPr>
              <a:t>Potinho de </a:t>
            </a:r>
            <a:r>
              <a:rPr lang="pt-BR" sz="1200" b="0" i="0" u="none" strike="noStrike" kern="1200" baseline="0" dirty="0" err="1">
                <a:solidFill>
                  <a:schemeClr val="tx1"/>
                </a:solidFill>
                <a:latin typeface="+mn-lt"/>
                <a:ea typeface="+mn-ea"/>
                <a:cs typeface="+mn-cs"/>
              </a:rPr>
              <a:t>ultrapure</a:t>
            </a:r>
            <a:r>
              <a:rPr lang="pt-BR" sz="1200" b="0" i="0" u="none" strike="noStrike" kern="1200" baseline="0" dirty="0">
                <a:solidFill>
                  <a:schemeClr val="tx1"/>
                </a:solidFill>
                <a:latin typeface="+mn-lt"/>
                <a:ea typeface="+mn-ea"/>
                <a:cs typeface="+mn-cs"/>
              </a:rPr>
              <a:t> </a:t>
            </a:r>
            <a:r>
              <a:rPr lang="pt-BR" sz="1200" b="0" i="0" u="none" strike="noStrike" kern="1200" baseline="0" dirty="0" err="1">
                <a:solidFill>
                  <a:schemeClr val="tx1"/>
                </a:solidFill>
                <a:latin typeface="+mn-lt"/>
                <a:ea typeface="+mn-ea"/>
                <a:cs typeface="+mn-cs"/>
              </a:rPr>
              <a:t>water</a:t>
            </a:r>
            <a:r>
              <a:rPr lang="pt-BR" sz="1200" b="0" i="0" u="none" strike="noStrike" kern="1200" baseline="0" dirty="0">
                <a:solidFill>
                  <a:schemeClr val="tx1"/>
                </a:solidFill>
                <a:latin typeface="+mn-lt"/>
                <a:ea typeface="+mn-ea"/>
                <a:cs typeface="+mn-cs"/>
              </a:rPr>
              <a:t> da foto = 169 dólares (500ml)</a:t>
            </a:r>
            <a:endParaRPr lang="pt-BR" dirty="0"/>
          </a:p>
        </p:txBody>
      </p:sp>
      <p:sp>
        <p:nvSpPr>
          <p:cNvPr id="4" name="Espaço Reservado para Número de Slide 3"/>
          <p:cNvSpPr>
            <a:spLocks noGrp="1"/>
          </p:cNvSpPr>
          <p:nvPr>
            <p:ph type="sldNum" sz="quarter" idx="5"/>
          </p:nvPr>
        </p:nvSpPr>
        <p:spPr/>
        <p:txBody>
          <a:bodyPr/>
          <a:lstStyle/>
          <a:p>
            <a:fld id="{1E22D8F7-281F-467B-AD71-5B628B7BE26E}" type="slidenum">
              <a:rPr lang="pt-BR" smtClean="0"/>
              <a:t>11</a:t>
            </a:fld>
            <a:endParaRPr lang="pt-BR"/>
          </a:p>
        </p:txBody>
      </p:sp>
    </p:spTree>
    <p:extLst>
      <p:ext uri="{BB962C8B-B14F-4D97-AF65-F5344CB8AC3E}">
        <p14:creationId xmlns:p14="http://schemas.microsoft.com/office/powerpoint/2010/main" val="136326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07000"/>
              </a:lnSpc>
              <a:spcAft>
                <a:spcPts val="800"/>
              </a:spcAft>
            </a:pPr>
            <a:r>
              <a:rPr lang="pt-BR" dirty="0">
                <a:latin typeface="Times New Roman" panose="02020603050405020304" pitchFamily="18" charset="0"/>
                <a:ea typeface="Calibri" panose="020F0502020204030204" pitchFamily="34" charset="0"/>
                <a:cs typeface="Times New Roman" panose="02020603050405020304" pitchFamily="18" charset="0"/>
              </a:rPr>
              <a:t>Chuveiros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a:latin typeface="Times New Roman" panose="02020603050405020304" pitchFamily="18" charset="0"/>
                <a:ea typeface="Calibri" panose="020F0502020204030204" pitchFamily="34" charset="0"/>
                <a:cs typeface="Times New Roman" panose="02020603050405020304" pitchFamily="18" charset="0"/>
              </a:rPr>
              <a:t>	Lava-olhos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a:latin typeface="Times New Roman" panose="02020603050405020304" pitchFamily="18" charset="0"/>
                <a:ea typeface="Calibri" panose="020F0502020204030204" pitchFamily="34" charset="0"/>
                <a:cs typeface="Times New Roman" panose="02020603050405020304" pitchFamily="18" charset="0"/>
              </a:rPr>
              <a:t>	Kit de primeiros socorros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a:latin typeface="Times New Roman" panose="02020603050405020304" pitchFamily="18" charset="0"/>
                <a:ea typeface="Calibri" panose="020F0502020204030204" pitchFamily="34" charset="0"/>
                <a:cs typeface="Times New Roman" panose="02020603050405020304" pitchFamily="18" charset="0"/>
              </a:rPr>
              <a:t>	Capela</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a:latin typeface="Times New Roman" panose="02020603050405020304" pitchFamily="18" charset="0"/>
                <a:ea typeface="Calibri" panose="020F0502020204030204" pitchFamily="34" charset="0"/>
                <a:cs typeface="Times New Roman" panose="02020603050405020304" pitchFamily="18" charset="0"/>
              </a:rPr>
              <a:t>	Fluxo laminar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4" name="Espaço Reservado para Número de Slide 3"/>
          <p:cNvSpPr>
            <a:spLocks noGrp="1"/>
          </p:cNvSpPr>
          <p:nvPr>
            <p:ph type="sldNum" sz="quarter" idx="5"/>
          </p:nvPr>
        </p:nvSpPr>
        <p:spPr/>
        <p:txBody>
          <a:bodyPr/>
          <a:lstStyle/>
          <a:p>
            <a:fld id="{1E22D8F7-281F-467B-AD71-5B628B7BE26E}" type="slidenum">
              <a:rPr lang="pt-BR" smtClean="0"/>
              <a:t>12</a:t>
            </a:fld>
            <a:endParaRPr lang="pt-BR"/>
          </a:p>
        </p:txBody>
      </p:sp>
    </p:spTree>
    <p:extLst>
      <p:ext uri="{BB962C8B-B14F-4D97-AF65-F5344CB8AC3E}">
        <p14:creationId xmlns:p14="http://schemas.microsoft.com/office/powerpoint/2010/main" val="3940220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Slide tão apertado quanto o laboratório</a:t>
            </a:r>
          </a:p>
          <a:p>
            <a:endParaRPr lang="pt-BR" dirty="0"/>
          </a:p>
        </p:txBody>
      </p:sp>
      <p:sp>
        <p:nvSpPr>
          <p:cNvPr id="4" name="Espaço Reservado para Número de Slide 3"/>
          <p:cNvSpPr>
            <a:spLocks noGrp="1"/>
          </p:cNvSpPr>
          <p:nvPr>
            <p:ph type="sldNum" sz="quarter" idx="5"/>
          </p:nvPr>
        </p:nvSpPr>
        <p:spPr/>
        <p:txBody>
          <a:bodyPr/>
          <a:lstStyle/>
          <a:p>
            <a:fld id="{1E22D8F7-281F-467B-AD71-5B628B7BE26E}" type="slidenum">
              <a:rPr lang="pt-BR" smtClean="0"/>
              <a:t>13</a:t>
            </a:fld>
            <a:endParaRPr lang="pt-BR"/>
          </a:p>
        </p:txBody>
      </p:sp>
    </p:spTree>
    <p:extLst>
      <p:ext uri="{BB962C8B-B14F-4D97-AF65-F5344CB8AC3E}">
        <p14:creationId xmlns:p14="http://schemas.microsoft.com/office/powerpoint/2010/main" val="2590176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Etiquetadora: minha primeira orientadora sempre dizia que se algum tubo, pote, recipiente, </a:t>
            </a:r>
            <a:r>
              <a:rPr lang="pt-BR" dirty="0" err="1"/>
              <a:t>etc</a:t>
            </a:r>
            <a:r>
              <a:rPr lang="pt-BR" dirty="0"/>
              <a:t> não valeu o esforço de ser identificado, então seu conteúdo não é importante o suficiente pra ocupar espaço, a ordem era descartar. Sem pena. E foi assim que o pessoal desse laboratório aprendeu a sempre identificar suas coisas, porque alguns perderam materiais úteis à suas pesquisas devido à ordem de descarte.</a:t>
            </a:r>
          </a:p>
          <a:p>
            <a:r>
              <a:rPr lang="pt-BR" dirty="0"/>
              <a:t>Suporte para bisturi</a:t>
            </a:r>
          </a:p>
          <a:p>
            <a:endParaRPr lang="pt-BR" dirty="0"/>
          </a:p>
          <a:p>
            <a:r>
              <a:rPr lang="pt-BR" dirty="0"/>
              <a:t>Usem mais as canetas</a:t>
            </a:r>
          </a:p>
        </p:txBody>
      </p:sp>
      <p:sp>
        <p:nvSpPr>
          <p:cNvPr id="4" name="Espaço Reservado para Número de Slide 3"/>
          <p:cNvSpPr>
            <a:spLocks noGrp="1"/>
          </p:cNvSpPr>
          <p:nvPr>
            <p:ph type="sldNum" sz="quarter" idx="5"/>
          </p:nvPr>
        </p:nvSpPr>
        <p:spPr/>
        <p:txBody>
          <a:bodyPr/>
          <a:lstStyle/>
          <a:p>
            <a:fld id="{1E22D8F7-281F-467B-AD71-5B628B7BE26E}" type="slidenum">
              <a:rPr lang="pt-BR" smtClean="0"/>
              <a:t>14</a:t>
            </a:fld>
            <a:endParaRPr lang="pt-BR"/>
          </a:p>
        </p:txBody>
      </p:sp>
    </p:spTree>
    <p:extLst>
      <p:ext uri="{BB962C8B-B14F-4D97-AF65-F5344CB8AC3E}">
        <p14:creationId xmlns:p14="http://schemas.microsoft.com/office/powerpoint/2010/main" val="860769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Pequenos, médios e grandes volumes</a:t>
            </a:r>
          </a:p>
          <a:p>
            <a:endParaRPr lang="pt-BR" dirty="0"/>
          </a:p>
          <a:p>
            <a:r>
              <a:rPr lang="pt-BR" sz="1200" kern="1200" dirty="0">
                <a:solidFill>
                  <a:schemeClr val="tx1"/>
                </a:solidFill>
                <a:effectLst/>
                <a:latin typeface="+mn-lt"/>
                <a:ea typeface="+mn-ea"/>
                <a:cs typeface="+mn-cs"/>
              </a:rPr>
              <a:t>1.Escolha sempre a pipeta com o menor volume nominal possível e a menor ponta para manter a almofada de ar o menor possível.</a:t>
            </a:r>
          </a:p>
          <a:p>
            <a:r>
              <a:rPr lang="pt-BR" sz="1200" kern="1200" dirty="0">
                <a:solidFill>
                  <a:schemeClr val="tx1"/>
                </a:solidFill>
                <a:effectLst/>
                <a:latin typeface="+mn-lt"/>
                <a:ea typeface="+mn-ea"/>
                <a:cs typeface="+mn-cs"/>
              </a:rPr>
              <a:t>2.Quando pipetar 1 µL, por exemplo, escolha uma pipeta de 0,25 - 2,5 µL e uma ponta correspondente, em vez de uma pipeta de 1 - 10 µL.</a:t>
            </a:r>
          </a:p>
          <a:p>
            <a:r>
              <a:rPr lang="pt-BR" dirty="0"/>
              <a:t>3. Tente usar sempre volumes maiores, otimize o experimento</a:t>
            </a:r>
          </a:p>
          <a:p>
            <a:r>
              <a:rPr lang="pt-BR" dirty="0"/>
              <a:t>4. </a:t>
            </a:r>
            <a:r>
              <a:rPr lang="pt-BR" dirty="0" err="1"/>
              <a:t>Pré</a:t>
            </a:r>
            <a:r>
              <a:rPr lang="pt-BR" dirty="0"/>
              <a:t>-umidificação da pipeta</a:t>
            </a:r>
          </a:p>
          <a:p>
            <a:r>
              <a:rPr lang="pt-BR" dirty="0"/>
              <a:t>5. Nível de imersão</a:t>
            </a:r>
          </a:p>
          <a:p>
            <a:r>
              <a:rPr lang="pt-BR" dirty="0"/>
              <a:t>6. Fixação das ponteiras</a:t>
            </a:r>
          </a:p>
          <a:p>
            <a:r>
              <a:rPr lang="pt-BR" dirty="0"/>
              <a:t>7. </a:t>
            </a:r>
            <a:r>
              <a:rPr lang="pt-PT" dirty="0"/>
              <a:t>Pequenos volumes só podem ser dispensados ​​adequadamente quando a ponta é mantida contra a parede do vaso ou imersa em líquido. Algumas pessoas riscam a parede. </a:t>
            </a:r>
          </a:p>
          <a:p>
            <a:r>
              <a:rPr lang="pt-PT" dirty="0"/>
              <a:t>8. Segundo tempo da pipeta (explosão) também deve ser realizado contra a parede</a:t>
            </a:r>
          </a:p>
          <a:p>
            <a:r>
              <a:rPr lang="pt-PT" dirty="0"/>
              <a:t>9. Dispensação em 45 graus é o ideal</a:t>
            </a:r>
          </a:p>
          <a:p>
            <a:r>
              <a:rPr lang="pt-PT" dirty="0"/>
              <a:t>10. Aspiração vertical de pequenos volumes é extremamente necessária, desfavorece a capilaridade gerada por ângulos que não o de 90 graus</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11. </a:t>
            </a:r>
            <a:r>
              <a:rPr lang="en-US" sz="1200" kern="1200" dirty="0">
                <a:solidFill>
                  <a:schemeClr val="tx1"/>
                </a:solidFill>
                <a:effectLst/>
                <a:latin typeface="+mn-lt"/>
                <a:ea typeface="+mn-ea"/>
                <a:cs typeface="+mn-cs"/>
              </a:rPr>
              <a:t>Tip attachment: Do not jam the pipette onto the tip as this may damage the fine tip end cause the liquid beam to be redirected or damage the orifice. Only apply light pressure when attaching a tip and use a pipette with a spring-loaded tip cone.</a:t>
            </a:r>
            <a:endParaRPr lang="pt-BR" sz="1200" kern="1200" dirty="0">
              <a:solidFill>
                <a:schemeClr val="tx1"/>
              </a:solidFill>
              <a:effectLst/>
              <a:latin typeface="+mn-lt"/>
              <a:ea typeface="+mn-ea"/>
              <a:cs typeface="+mn-cs"/>
            </a:endParaRPr>
          </a:p>
          <a:p>
            <a:endParaRPr lang="pt-BR" dirty="0"/>
          </a:p>
          <a:p>
            <a:endParaRPr lang="pt-BR" dirty="0"/>
          </a:p>
          <a:p>
            <a:endParaRPr lang="pt-BR" dirty="0"/>
          </a:p>
        </p:txBody>
      </p:sp>
      <p:sp>
        <p:nvSpPr>
          <p:cNvPr id="4" name="Espaço Reservado para Número de Slide 3"/>
          <p:cNvSpPr>
            <a:spLocks noGrp="1"/>
          </p:cNvSpPr>
          <p:nvPr>
            <p:ph type="sldNum" sz="quarter" idx="5"/>
          </p:nvPr>
        </p:nvSpPr>
        <p:spPr/>
        <p:txBody>
          <a:bodyPr/>
          <a:lstStyle/>
          <a:p>
            <a:fld id="{1E22D8F7-281F-467B-AD71-5B628B7BE26E}" type="slidenum">
              <a:rPr lang="pt-BR" smtClean="0"/>
              <a:t>15</a:t>
            </a:fld>
            <a:endParaRPr lang="pt-BR"/>
          </a:p>
        </p:txBody>
      </p:sp>
    </p:spTree>
    <p:extLst>
      <p:ext uri="{BB962C8B-B14F-4D97-AF65-F5344CB8AC3E}">
        <p14:creationId xmlns:p14="http://schemas.microsoft.com/office/powerpoint/2010/main" val="247082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Acidente com éter em local fechado</a:t>
            </a:r>
          </a:p>
          <a:p>
            <a:endParaRPr lang="pt-BR" dirty="0"/>
          </a:p>
          <a:p>
            <a:r>
              <a:rPr lang="pt-BR" dirty="0"/>
              <a:t>Falar também das mochilas</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1E22D8F7-281F-467B-AD71-5B628B7BE26E}" type="slidenum">
              <a:rPr lang="pt-BR" smtClean="0"/>
              <a:t>3</a:t>
            </a:fld>
            <a:endParaRPr lang="pt-BR"/>
          </a:p>
        </p:txBody>
      </p:sp>
    </p:spTree>
    <p:extLst>
      <p:ext uri="{BB962C8B-B14F-4D97-AF65-F5344CB8AC3E}">
        <p14:creationId xmlns:p14="http://schemas.microsoft.com/office/powerpoint/2010/main" val="265114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dirty="0"/>
              <a:t>1</a:t>
            </a:r>
            <a:r>
              <a:rPr lang="pt-BR" b="0" dirty="0"/>
              <a:t>: O que eu posso fazer no dia anterior? O que eu devo fazer apenas horas antes do experimento? Equipamentos estão </a:t>
            </a:r>
            <a:r>
              <a:rPr lang="pt-BR" b="0" dirty="0" err="1"/>
              <a:t>disponíves</a:t>
            </a:r>
            <a:r>
              <a:rPr lang="pt-BR" b="0" dirty="0"/>
              <a:t> e funcionando? Estarão livres amanhã? E as bancadas? Eu tenho todos os materiais necessários? Eu teria que preparar algo logo hoje?</a:t>
            </a:r>
            <a:endParaRPr lang="pt-BR" b="1" dirty="0"/>
          </a:p>
          <a:p>
            <a:r>
              <a:rPr lang="pt-BR" b="1" dirty="0"/>
              <a:t>2</a:t>
            </a:r>
            <a:r>
              <a:rPr lang="pt-BR" b="0" dirty="0"/>
              <a:t>: </a:t>
            </a:r>
            <a:r>
              <a:rPr lang="pt-BR" b="0" dirty="0" err="1"/>
              <a:t>POPs</a:t>
            </a:r>
            <a:endParaRPr lang="pt-BR" b="1" dirty="0"/>
          </a:p>
          <a:p>
            <a:r>
              <a:rPr lang="pt-BR" b="1" dirty="0"/>
              <a:t>3</a:t>
            </a:r>
            <a:r>
              <a:rPr lang="pt-BR" b="0" dirty="0"/>
              <a:t>: Guardar o material, registrar , alocar e organizar dados. Desligar todo o necessário.</a:t>
            </a:r>
          </a:p>
          <a:p>
            <a:endParaRPr lang="pt-BR" b="0" dirty="0"/>
          </a:p>
          <a:p>
            <a:r>
              <a:rPr lang="pt-BR" b="0" dirty="0"/>
              <a:t>Caderno de protocolo</a:t>
            </a:r>
          </a:p>
          <a:p>
            <a:endParaRPr lang="pt-BR" b="1" dirty="0"/>
          </a:p>
        </p:txBody>
      </p:sp>
      <p:sp>
        <p:nvSpPr>
          <p:cNvPr id="4" name="Espaço Reservado para Número de Slide 3"/>
          <p:cNvSpPr>
            <a:spLocks noGrp="1"/>
          </p:cNvSpPr>
          <p:nvPr>
            <p:ph type="sldNum" sz="quarter" idx="5"/>
          </p:nvPr>
        </p:nvSpPr>
        <p:spPr/>
        <p:txBody>
          <a:bodyPr/>
          <a:lstStyle/>
          <a:p>
            <a:fld id="{1E22D8F7-281F-467B-AD71-5B628B7BE26E}" type="slidenum">
              <a:rPr lang="pt-BR" smtClean="0"/>
              <a:t>4</a:t>
            </a:fld>
            <a:endParaRPr lang="pt-BR"/>
          </a:p>
        </p:txBody>
      </p:sp>
    </p:spTree>
    <p:extLst>
      <p:ext uri="{BB962C8B-B14F-4D97-AF65-F5344CB8AC3E}">
        <p14:creationId xmlns:p14="http://schemas.microsoft.com/office/powerpoint/2010/main" val="354933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Quanto à esse slide só fico preocupado quanto à nitidez</a:t>
            </a:r>
          </a:p>
          <a:p>
            <a:endParaRPr lang="pt-BR" dirty="0"/>
          </a:p>
          <a:p>
            <a:r>
              <a:rPr lang="pt-BR" dirty="0"/>
              <a:t>Pia = profunda, despejo de reagentes que assim podem ser descartados (ligar a torneira e deixar cair água abundantemente)</a:t>
            </a:r>
          </a:p>
          <a:p>
            <a:r>
              <a:rPr lang="pt-BR" dirty="0"/>
              <a:t>Torneira = de alavanca é melhor</a:t>
            </a:r>
          </a:p>
          <a:p>
            <a:r>
              <a:rPr lang="pt-BR" dirty="0"/>
              <a:t>Piso = existem pisos próprios para laboratório (LACEN, antiderrapante, </a:t>
            </a:r>
            <a:r>
              <a:rPr lang="pt-BR" dirty="0" err="1"/>
              <a:t>etc</a:t>
            </a:r>
            <a:r>
              <a:rPr lang="pt-BR" dirty="0"/>
              <a:t>)</a:t>
            </a:r>
          </a:p>
          <a:p>
            <a:r>
              <a:rPr lang="pt-BR" dirty="0"/>
              <a:t>Bancadas = impermeáveis, geralmente de granito</a:t>
            </a:r>
          </a:p>
          <a:p>
            <a:r>
              <a:rPr lang="pt-BR" dirty="0"/>
              <a:t>Balança de precisão = altamente sensível, não pô-la em superfícies passíveis de vibração</a:t>
            </a:r>
          </a:p>
          <a:p>
            <a:r>
              <a:rPr lang="pt-BR" dirty="0"/>
              <a:t>Estufa =</a:t>
            </a:r>
          </a:p>
          <a:p>
            <a:r>
              <a:rPr lang="pt-BR" dirty="0"/>
              <a:t>Máquina de gelo</a:t>
            </a:r>
          </a:p>
          <a:p>
            <a:r>
              <a:rPr lang="pt-BR" dirty="0"/>
              <a:t>Autoclave =</a:t>
            </a:r>
          </a:p>
          <a:p>
            <a:r>
              <a:rPr lang="pt-BR" dirty="0"/>
              <a:t>Lixo comum = também falar do lixo perfuro cortante e de outros descartes específicos para lixo</a:t>
            </a:r>
          </a:p>
          <a:p>
            <a:endParaRPr lang="pt-BR" dirty="0"/>
          </a:p>
        </p:txBody>
      </p:sp>
      <p:sp>
        <p:nvSpPr>
          <p:cNvPr id="4" name="Espaço Reservado para Número de Slide 3"/>
          <p:cNvSpPr>
            <a:spLocks noGrp="1"/>
          </p:cNvSpPr>
          <p:nvPr>
            <p:ph type="sldNum" sz="quarter" idx="5"/>
          </p:nvPr>
        </p:nvSpPr>
        <p:spPr/>
        <p:txBody>
          <a:bodyPr/>
          <a:lstStyle/>
          <a:p>
            <a:fld id="{1E22D8F7-281F-467B-AD71-5B628B7BE26E}" type="slidenum">
              <a:rPr lang="pt-BR" smtClean="0"/>
              <a:t>5</a:t>
            </a:fld>
            <a:endParaRPr lang="pt-BR"/>
          </a:p>
        </p:txBody>
      </p:sp>
    </p:spTree>
    <p:extLst>
      <p:ext uri="{BB962C8B-B14F-4D97-AF65-F5344CB8AC3E}">
        <p14:creationId xmlns:p14="http://schemas.microsoft.com/office/powerpoint/2010/main" val="237957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Tirar cílios postiços, unhas de </a:t>
            </a:r>
            <a:r>
              <a:rPr lang="pt-BR" dirty="0" err="1"/>
              <a:t>acrigel</a:t>
            </a:r>
            <a:r>
              <a:rPr lang="pt-BR" dirty="0"/>
              <a:t>, </a:t>
            </a:r>
            <a:r>
              <a:rPr lang="pt-BR" dirty="0" err="1"/>
              <a:t>etc</a:t>
            </a:r>
            <a:endParaRPr lang="pt-BR" dirty="0"/>
          </a:p>
        </p:txBody>
      </p:sp>
      <p:sp>
        <p:nvSpPr>
          <p:cNvPr id="4" name="Espaço Reservado para Número de Slide 3"/>
          <p:cNvSpPr>
            <a:spLocks noGrp="1"/>
          </p:cNvSpPr>
          <p:nvPr>
            <p:ph type="sldNum" sz="quarter" idx="5"/>
          </p:nvPr>
        </p:nvSpPr>
        <p:spPr/>
        <p:txBody>
          <a:bodyPr/>
          <a:lstStyle/>
          <a:p>
            <a:fld id="{1E22D8F7-281F-467B-AD71-5B628B7BE26E}" type="slidenum">
              <a:rPr lang="pt-BR" smtClean="0"/>
              <a:t>6</a:t>
            </a:fld>
            <a:endParaRPr lang="pt-BR"/>
          </a:p>
        </p:txBody>
      </p:sp>
    </p:spTree>
    <p:extLst>
      <p:ext uri="{BB962C8B-B14F-4D97-AF65-F5344CB8AC3E}">
        <p14:creationId xmlns:p14="http://schemas.microsoft.com/office/powerpoint/2010/main" val="2756976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dirty="0"/>
              <a:t>ÓCULOS NORMAL E ANTI-UV</a:t>
            </a:r>
          </a:p>
          <a:p>
            <a:r>
              <a:rPr lang="pt-BR" b="1" dirty="0"/>
              <a:t>PROTETOR AURICULAR</a:t>
            </a:r>
          </a:p>
          <a:p>
            <a:r>
              <a:rPr lang="pt-BR" b="1" dirty="0"/>
              <a:t>MÁSCARAS (TNT, PFF1, PFF2)</a:t>
            </a:r>
          </a:p>
          <a:p>
            <a:r>
              <a:rPr lang="pt-BR" b="1" dirty="0"/>
              <a:t>TOUCAS</a:t>
            </a:r>
          </a:p>
          <a:p>
            <a:endParaRPr lang="pt-BR" b="1" dirty="0"/>
          </a:p>
          <a:p>
            <a:r>
              <a:rPr lang="pt-BR" b="1" dirty="0"/>
              <a:t>JALECO</a:t>
            </a:r>
          </a:p>
          <a:p>
            <a:r>
              <a:rPr lang="pt-BR" b="0" dirty="0"/>
              <a:t>Al</a:t>
            </a:r>
            <a:r>
              <a:rPr lang="pt-BR" dirty="0"/>
              <a:t>ça de segurança</a:t>
            </a:r>
          </a:p>
          <a:p>
            <a:r>
              <a:rPr lang="pt-BR" dirty="0"/>
              <a:t>Elásticos nas mangas</a:t>
            </a:r>
          </a:p>
          <a:p>
            <a:r>
              <a:rPr lang="pt-BR" dirty="0"/>
              <a:t>Lavagem: hipoclorito de sódio, água com vinagre e bicarbonato de sódio (tira manchas de sangue) e depois água e sabão</a:t>
            </a:r>
          </a:p>
          <a:p>
            <a:r>
              <a:rPr lang="pt-BR" dirty="0"/>
              <a:t>Lei de multa do jaleco</a:t>
            </a:r>
          </a:p>
          <a:p>
            <a:r>
              <a:rPr lang="pt-BR" dirty="0"/>
              <a:t>Armazenamento correto do jaleco</a:t>
            </a:r>
          </a:p>
          <a:p>
            <a:r>
              <a:rPr lang="pt-BR" dirty="0"/>
              <a:t>Microorganismos podem ficar entre 10 e 98 dias em tecidos como algodão e poliéster</a:t>
            </a:r>
          </a:p>
          <a:p>
            <a:r>
              <a:rPr lang="pt-BR" sz="1200" kern="1200" dirty="0">
                <a:solidFill>
                  <a:schemeClr val="tx1"/>
                </a:solidFill>
                <a:effectLst/>
                <a:latin typeface="+mn-lt"/>
                <a:ea typeface="+mn-ea"/>
                <a:cs typeface="+mn-cs"/>
              </a:rPr>
              <a:t>Fora do </a:t>
            </a:r>
            <a:r>
              <a:rPr lang="pt-BR" sz="1200" kern="1200" dirty="0" err="1">
                <a:solidFill>
                  <a:schemeClr val="tx1"/>
                </a:solidFill>
                <a:effectLst/>
                <a:latin typeface="+mn-lt"/>
                <a:ea typeface="+mn-ea"/>
                <a:cs typeface="+mn-cs"/>
              </a:rPr>
              <a:t>lab</a:t>
            </a:r>
            <a:r>
              <a:rPr lang="pt-BR" sz="1200" kern="1200" dirty="0">
                <a:solidFill>
                  <a:schemeClr val="tx1"/>
                </a:solidFill>
                <a:effectLst/>
                <a:latin typeface="+mn-lt"/>
                <a:ea typeface="+mn-ea"/>
                <a:cs typeface="+mn-cs"/>
              </a:rPr>
              <a:t>?</a:t>
            </a:r>
          </a:p>
          <a:p>
            <a:r>
              <a:rPr lang="pt-BR" sz="1200" kern="1200" dirty="0">
                <a:solidFill>
                  <a:schemeClr val="tx1"/>
                </a:solidFill>
                <a:effectLst/>
                <a:latin typeface="+mn-lt"/>
                <a:ea typeface="+mn-ea"/>
                <a:cs typeface="+mn-cs"/>
              </a:rPr>
              <a:t>Não é bom pôr o suporte de jalecos na entrada e o ideal também não é agrupar jalecos de forma que fiquem em contato muito próximo</a:t>
            </a:r>
          </a:p>
          <a:p>
            <a:r>
              <a:rPr lang="pt-BR" sz="1200" kern="1200" dirty="0">
                <a:solidFill>
                  <a:schemeClr val="tx1"/>
                </a:solidFill>
                <a:effectLst/>
                <a:latin typeface="+mn-lt"/>
                <a:ea typeface="+mn-ea"/>
                <a:cs typeface="+mn-cs"/>
              </a:rPr>
              <a:t>A cor branca do jaleco</a:t>
            </a:r>
          </a:p>
          <a:p>
            <a:r>
              <a:rPr lang="pt-BR" sz="1200" kern="1200" dirty="0">
                <a:solidFill>
                  <a:schemeClr val="tx1"/>
                </a:solidFill>
                <a:effectLst/>
                <a:latin typeface="+mn-lt"/>
                <a:ea typeface="+mn-ea"/>
                <a:cs typeface="+mn-cs"/>
              </a:rPr>
              <a:t>Normas - jaleco</a:t>
            </a:r>
          </a:p>
          <a:p>
            <a:endParaRPr lang="pt-BR" dirty="0"/>
          </a:p>
          <a:p>
            <a:endParaRPr lang="pt-BR" dirty="0"/>
          </a:p>
          <a:p>
            <a:endParaRPr lang="pt-BR" dirty="0"/>
          </a:p>
          <a:p>
            <a:pPr fontAlgn="base"/>
            <a:r>
              <a:rPr lang="pt-PT" sz="1200" b="0" i="0" kern="1200" dirty="0">
                <a:solidFill>
                  <a:schemeClr val="tx1"/>
                </a:solidFill>
                <a:effectLst/>
                <a:latin typeface="+mn-lt"/>
                <a:ea typeface="+mn-ea"/>
                <a:cs typeface="+mn-cs"/>
              </a:rPr>
              <a:t>– </a:t>
            </a:r>
            <a:r>
              <a:rPr lang="pt-PT" sz="1200" b="1" i="0" u="none" strike="noStrike" kern="1200" dirty="0">
                <a:solidFill>
                  <a:schemeClr val="tx1"/>
                </a:solidFill>
                <a:effectLst/>
                <a:latin typeface="+mn-lt"/>
                <a:ea typeface="+mn-ea"/>
                <a:cs typeface="+mn-cs"/>
                <a:hlinkClick r:id="rId3"/>
              </a:rPr>
              <a:t>Máscaras de Proteção Descartáveis</a:t>
            </a:r>
            <a:r>
              <a:rPr lang="pt-PT" sz="1200" b="0" i="0" kern="1200" dirty="0">
                <a:solidFill>
                  <a:schemeClr val="tx1"/>
                </a:solidFill>
                <a:effectLst/>
                <a:latin typeface="+mn-lt"/>
                <a:ea typeface="+mn-ea"/>
                <a:cs typeface="+mn-cs"/>
              </a:rPr>
              <a:t>:</a:t>
            </a:r>
            <a:br>
              <a:rPr lang="pt-PT" sz="1200" b="0" i="0" kern="1200" dirty="0">
                <a:solidFill>
                  <a:schemeClr val="tx1"/>
                </a:solidFill>
                <a:effectLst/>
                <a:latin typeface="+mn-lt"/>
                <a:ea typeface="+mn-ea"/>
                <a:cs typeface="+mn-cs"/>
              </a:rPr>
            </a:br>
            <a:r>
              <a:rPr lang="pt-PT" sz="1200" b="0" i="0" kern="1200" dirty="0">
                <a:solidFill>
                  <a:schemeClr val="tx1"/>
                </a:solidFill>
                <a:effectLst/>
                <a:latin typeface="+mn-lt"/>
                <a:ea typeface="+mn-ea"/>
                <a:cs typeface="+mn-cs"/>
              </a:rPr>
              <a:t>As máscaras de proteção descartáveis são destinadas à proteção do trabalhador contra inalação de partículas diversas, assim como de baixas concentrações de gases e/ou vapores orgânicos.</a:t>
            </a:r>
          </a:p>
          <a:p>
            <a:pPr fontAlgn="base"/>
            <a:r>
              <a:rPr lang="pt-PT" sz="1200" b="0" i="0" kern="1200" dirty="0">
                <a:solidFill>
                  <a:schemeClr val="tx1"/>
                </a:solidFill>
                <a:effectLst/>
                <a:latin typeface="+mn-lt"/>
                <a:ea typeface="+mn-ea"/>
                <a:cs typeface="+mn-cs"/>
              </a:rPr>
              <a:t>Estes modelos cobrem o nariz e a boca do trabalhador, e, como qualquer outro modelo de respirador descartável, devem ser ajustados e utilizados corretamente, sendo necessário o descarte</a:t>
            </a:r>
            <a:br>
              <a:rPr lang="pt-PT" sz="1200" b="0" i="0" kern="1200" dirty="0">
                <a:solidFill>
                  <a:schemeClr val="tx1"/>
                </a:solidFill>
                <a:effectLst/>
                <a:latin typeface="+mn-lt"/>
                <a:ea typeface="+mn-ea"/>
                <a:cs typeface="+mn-cs"/>
              </a:rPr>
            </a:br>
            <a:r>
              <a:rPr lang="pt-PT" sz="1200" b="0" i="0" kern="1200" dirty="0">
                <a:solidFill>
                  <a:schemeClr val="tx1"/>
                </a:solidFill>
                <a:effectLst/>
                <a:latin typeface="+mn-lt"/>
                <a:ea typeface="+mn-ea"/>
                <a:cs typeface="+mn-cs"/>
              </a:rPr>
              <a:t>sempre que estiverem saturados ou deformados.</a:t>
            </a:r>
          </a:p>
          <a:p>
            <a:pPr fontAlgn="base"/>
            <a:r>
              <a:rPr lang="pt-PT" sz="1200" b="0" i="0" kern="1200" dirty="0">
                <a:solidFill>
                  <a:schemeClr val="tx1"/>
                </a:solidFill>
                <a:effectLst/>
                <a:latin typeface="+mn-lt"/>
                <a:ea typeface="+mn-ea"/>
                <a:cs typeface="+mn-cs"/>
              </a:rPr>
              <a:t>Não possuem barreiras filtrantes, por isso são indicadas para uso na área estética,gastronômica, industrial e da saúde.</a:t>
            </a:r>
          </a:p>
          <a:p>
            <a:endParaRPr lang="pt-BR" dirty="0"/>
          </a:p>
          <a:p>
            <a:pPr fontAlgn="base"/>
            <a:r>
              <a:rPr lang="pt-PT" sz="1200" b="0" i="0" kern="1200" dirty="0">
                <a:solidFill>
                  <a:schemeClr val="tx1"/>
                </a:solidFill>
                <a:effectLst/>
                <a:latin typeface="+mn-lt"/>
                <a:ea typeface="+mn-ea"/>
                <a:cs typeface="+mn-cs"/>
              </a:rPr>
              <a:t>– </a:t>
            </a:r>
            <a:r>
              <a:rPr lang="pt-PT" sz="1200" b="1" i="0" u="none" strike="noStrike" kern="1200" dirty="0">
                <a:solidFill>
                  <a:schemeClr val="tx1"/>
                </a:solidFill>
                <a:effectLst/>
                <a:latin typeface="+mn-lt"/>
                <a:ea typeface="+mn-ea"/>
                <a:cs typeface="+mn-cs"/>
                <a:hlinkClick r:id="rId4"/>
              </a:rPr>
              <a:t>Máscaras de Proteção Semi facial Reutilizáveis</a:t>
            </a:r>
            <a:r>
              <a:rPr lang="pt-PT" sz="1200" b="0" i="0" kern="1200" dirty="0">
                <a:solidFill>
                  <a:schemeClr val="tx1"/>
                </a:solidFill>
                <a:effectLst/>
                <a:latin typeface="+mn-lt"/>
                <a:ea typeface="+mn-ea"/>
                <a:cs typeface="+mn-cs"/>
              </a:rPr>
              <a:t>:</a:t>
            </a:r>
            <a:br>
              <a:rPr lang="pt-PT" sz="1200" b="0" i="0" kern="1200" dirty="0">
                <a:solidFill>
                  <a:schemeClr val="tx1"/>
                </a:solidFill>
                <a:effectLst/>
                <a:latin typeface="+mn-lt"/>
                <a:ea typeface="+mn-ea"/>
                <a:cs typeface="+mn-cs"/>
              </a:rPr>
            </a:br>
            <a:r>
              <a:rPr lang="pt-PT" sz="1200" b="0" i="0" kern="1200" dirty="0">
                <a:solidFill>
                  <a:schemeClr val="tx1"/>
                </a:solidFill>
                <a:effectLst/>
                <a:latin typeface="+mn-lt"/>
                <a:ea typeface="+mn-ea"/>
                <a:cs typeface="+mn-cs"/>
              </a:rPr>
              <a:t>As máscaras de proteção semi faciais cobrem a região do nariz e da boca dos trabalhadores. Sua composição é feita por uma peça de borracha, silicone ou outro elastômero, e a purificação do ar se dá por meio da colocação de filtros e/ou cartuchos específicos para partículas, gases e/ou vapores.</a:t>
            </a:r>
          </a:p>
          <a:p>
            <a:pPr fontAlgn="base"/>
            <a:r>
              <a:rPr lang="pt-PT" sz="1200" b="0" i="0" kern="1200" dirty="0">
                <a:solidFill>
                  <a:schemeClr val="tx1"/>
                </a:solidFill>
                <a:effectLst/>
                <a:latin typeface="+mn-lt"/>
                <a:ea typeface="+mn-ea"/>
                <a:cs typeface="+mn-cs"/>
              </a:rPr>
              <a:t>Vale ressaltar que para se atingir a proteção correta contra contaminantes é necessário utilizar o filtro específico para cada situação, de acordo com o trabalho a ser realizado.</a:t>
            </a:r>
          </a:p>
          <a:p>
            <a:endParaRPr lang="pt-BR" dirty="0"/>
          </a:p>
          <a:p>
            <a:pPr fontAlgn="base"/>
            <a:r>
              <a:rPr lang="pt-PT" sz="1200" b="0" i="0" kern="1200" dirty="0">
                <a:solidFill>
                  <a:schemeClr val="tx1"/>
                </a:solidFill>
                <a:effectLst/>
                <a:latin typeface="+mn-lt"/>
                <a:ea typeface="+mn-ea"/>
                <a:cs typeface="+mn-cs"/>
              </a:rPr>
              <a:t>– </a:t>
            </a:r>
            <a:r>
              <a:rPr lang="pt-PT" sz="1200" b="1" i="0" u="none" strike="noStrike" kern="1200" dirty="0">
                <a:solidFill>
                  <a:schemeClr val="tx1"/>
                </a:solidFill>
                <a:effectLst/>
                <a:latin typeface="+mn-lt"/>
                <a:ea typeface="+mn-ea"/>
                <a:cs typeface="+mn-cs"/>
                <a:hlinkClick r:id="rId5"/>
              </a:rPr>
              <a:t>Máscaras de Proteção Tipo Peça Facial Inteira</a:t>
            </a:r>
            <a:r>
              <a:rPr lang="pt-PT" sz="1200" b="0" i="0" kern="1200" dirty="0">
                <a:solidFill>
                  <a:schemeClr val="tx1"/>
                </a:solidFill>
                <a:effectLst/>
                <a:latin typeface="+mn-lt"/>
                <a:ea typeface="+mn-ea"/>
                <a:cs typeface="+mn-cs"/>
              </a:rPr>
              <a:t>:</a:t>
            </a:r>
            <a:br>
              <a:rPr lang="pt-PT" sz="1200" b="0" i="0" kern="1200" dirty="0">
                <a:solidFill>
                  <a:schemeClr val="tx1"/>
                </a:solidFill>
                <a:effectLst/>
                <a:latin typeface="+mn-lt"/>
                <a:ea typeface="+mn-ea"/>
                <a:cs typeface="+mn-cs"/>
              </a:rPr>
            </a:br>
            <a:r>
              <a:rPr lang="pt-PT" sz="1200" b="0" i="0" kern="1200" dirty="0">
                <a:solidFill>
                  <a:schemeClr val="tx1"/>
                </a:solidFill>
                <a:effectLst/>
                <a:latin typeface="+mn-lt"/>
                <a:ea typeface="+mn-ea"/>
                <a:cs typeface="+mn-cs"/>
              </a:rPr>
              <a:t>Esses modelos realizam não só a proteção do sistema respiratório, más também de toda a área dos olhos do trabalhador. São recomendados para ambientes que contém concentrações mais altas de contaminantes.</a:t>
            </a:r>
          </a:p>
          <a:p>
            <a:pPr fontAlgn="base"/>
            <a:r>
              <a:rPr lang="pt-PT" sz="1200" b="0" i="0" kern="1200" dirty="0">
                <a:solidFill>
                  <a:schemeClr val="tx1"/>
                </a:solidFill>
                <a:effectLst/>
                <a:latin typeface="+mn-lt"/>
                <a:ea typeface="+mn-ea"/>
                <a:cs typeface="+mn-cs"/>
              </a:rPr>
              <a:t>A máscara facial do tipo peça inteira pode ser utilizada com filtros que removem fumos, poeiras, névoas, gases e/ou vapores, além disso, sua confecção é feita em silicone e possui visor panorâmico construído de material plástico rígido transparente.</a:t>
            </a:r>
          </a:p>
          <a:p>
            <a:endParaRPr lang="pt-BR" dirty="0"/>
          </a:p>
          <a:p>
            <a:endParaRPr lang="pt-BR" dirty="0"/>
          </a:p>
          <a:p>
            <a:endParaRPr lang="pt-BR" dirty="0"/>
          </a:p>
        </p:txBody>
      </p:sp>
      <p:sp>
        <p:nvSpPr>
          <p:cNvPr id="4" name="Espaço Reservado para Número de Slide 3"/>
          <p:cNvSpPr>
            <a:spLocks noGrp="1"/>
          </p:cNvSpPr>
          <p:nvPr>
            <p:ph type="sldNum" sz="quarter" idx="5"/>
          </p:nvPr>
        </p:nvSpPr>
        <p:spPr/>
        <p:txBody>
          <a:bodyPr/>
          <a:lstStyle/>
          <a:p>
            <a:fld id="{1E22D8F7-281F-467B-AD71-5B628B7BE26E}" type="slidenum">
              <a:rPr lang="pt-BR" smtClean="0"/>
              <a:t>7</a:t>
            </a:fld>
            <a:endParaRPr lang="pt-BR"/>
          </a:p>
        </p:txBody>
      </p:sp>
    </p:spTree>
    <p:extLst>
      <p:ext uri="{BB962C8B-B14F-4D97-AF65-F5344CB8AC3E}">
        <p14:creationId xmlns:p14="http://schemas.microsoft.com/office/powerpoint/2010/main" val="245311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 triste notícia: Jaleco não protege contra aluno</a:t>
            </a:r>
          </a:p>
          <a:p>
            <a:endParaRPr lang="pt-BR" dirty="0"/>
          </a:p>
        </p:txBody>
      </p:sp>
      <p:sp>
        <p:nvSpPr>
          <p:cNvPr id="4" name="Espaço Reservado para Número de Slide 3"/>
          <p:cNvSpPr>
            <a:spLocks noGrp="1"/>
          </p:cNvSpPr>
          <p:nvPr>
            <p:ph type="sldNum" sz="quarter" idx="5"/>
          </p:nvPr>
        </p:nvSpPr>
        <p:spPr/>
        <p:txBody>
          <a:bodyPr/>
          <a:lstStyle/>
          <a:p>
            <a:fld id="{1E22D8F7-281F-467B-AD71-5B628B7BE26E}" type="slidenum">
              <a:rPr lang="pt-BR" smtClean="0"/>
              <a:t>8</a:t>
            </a:fld>
            <a:endParaRPr lang="pt-BR"/>
          </a:p>
        </p:txBody>
      </p:sp>
    </p:spTree>
    <p:extLst>
      <p:ext uri="{BB962C8B-B14F-4D97-AF65-F5344CB8AC3E}">
        <p14:creationId xmlns:p14="http://schemas.microsoft.com/office/powerpoint/2010/main" val="257308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PT" sz="1200" b="1" dirty="0">
                <a:latin typeface="Candara Light" panose="020E0502030303020204" pitchFamily="34" charset="0"/>
              </a:rPr>
              <a:t> O desempenho da luva é dependente de diversos fatores incluindo:</a:t>
            </a:r>
          </a:p>
          <a:p>
            <a:r>
              <a:rPr lang="pt-PT" sz="1200" b="1" dirty="0">
                <a:latin typeface="Candara Light" panose="020E0502030303020204" pitchFamily="34" charset="0"/>
              </a:rPr>
              <a:t>       — Penetrabilidade à substâncias </a:t>
            </a:r>
          </a:p>
          <a:p>
            <a:r>
              <a:rPr lang="pt-PT" sz="1200" b="1" dirty="0">
                <a:latin typeface="Candara Light" panose="020E0502030303020204" pitchFamily="34" charset="0"/>
              </a:rPr>
              <a:t>       — Composição química da luva</a:t>
            </a:r>
          </a:p>
          <a:p>
            <a:r>
              <a:rPr lang="pt-PT" sz="1200" b="1" dirty="0">
                <a:latin typeface="Candara Light" panose="020E0502030303020204" pitchFamily="34" charset="0"/>
              </a:rPr>
              <a:t>       — Grau de concentração da solução;</a:t>
            </a:r>
          </a:p>
          <a:p>
            <a:r>
              <a:rPr lang="pt-PT" sz="1200" b="1" dirty="0">
                <a:latin typeface="Candara Light" panose="020E0502030303020204" pitchFamily="34" charset="0"/>
              </a:rPr>
              <a:t>       — Efeitos abrasivos dos materiais manipulados;</a:t>
            </a:r>
          </a:p>
          <a:p>
            <a:r>
              <a:rPr lang="pt-PT" sz="1200" b="1" dirty="0">
                <a:latin typeface="Candara Light" panose="020E0502030303020204" pitchFamily="34" charset="0"/>
              </a:rPr>
              <a:t>       — Temperatura;</a:t>
            </a:r>
          </a:p>
          <a:p>
            <a:r>
              <a:rPr lang="pt-PT" sz="1200" b="1" dirty="0">
                <a:latin typeface="Candara Light" panose="020E0502030303020204" pitchFamily="34" charset="0"/>
              </a:rPr>
              <a:t>       — Tempo de uso.</a:t>
            </a:r>
            <a:endParaRPr lang="pt-BR" sz="1200" b="1" dirty="0">
              <a:latin typeface="Candara Light" panose="020E0502030303020204" pitchFamily="34" charset="0"/>
            </a:endParaRPr>
          </a:p>
          <a:p>
            <a:endParaRPr lang="pt-PT" sz="1200" b="1" dirty="0">
              <a:ln>
                <a:solidFill>
                  <a:schemeClr val="tx1"/>
                </a:solidFill>
              </a:ln>
              <a:latin typeface="Candara Light" panose="020E0502030303020204" pitchFamily="34" charset="0"/>
            </a:endParaRPr>
          </a:p>
          <a:p>
            <a:r>
              <a:rPr lang="pt-PT" sz="1200" b="1" dirty="0">
                <a:ln>
                  <a:solidFill>
                    <a:schemeClr val="tx1"/>
                  </a:solidFill>
                </a:ln>
                <a:latin typeface="Candara Light" panose="020E0502030303020204" pitchFamily="34" charset="0"/>
              </a:rPr>
              <a:t>NÃO TOCAR EM MAÇANETAS.</a:t>
            </a:r>
          </a:p>
          <a:p>
            <a:r>
              <a:rPr lang="pt-PT" sz="1200" b="1" dirty="0">
                <a:ln>
                  <a:solidFill>
                    <a:schemeClr val="tx1"/>
                  </a:solidFill>
                </a:ln>
                <a:latin typeface="Candara Light" panose="020E0502030303020204" pitchFamily="34" charset="0"/>
              </a:rPr>
              <a:t>•NÃO TOCAR EM TELEFONES TELEFONES.</a:t>
            </a:r>
          </a:p>
          <a:p>
            <a:r>
              <a:rPr lang="pt-PT" sz="1200" b="1" dirty="0">
                <a:ln>
                  <a:solidFill>
                    <a:schemeClr val="tx1"/>
                  </a:solidFill>
                </a:ln>
                <a:latin typeface="Candara Light" panose="020E0502030303020204" pitchFamily="34" charset="0"/>
              </a:rPr>
              <a:t>•NÃO TOCAR NO NARIZ OU BOCA.</a:t>
            </a:r>
          </a:p>
          <a:p>
            <a:r>
              <a:rPr lang="pt-PT" sz="1200" b="1" dirty="0">
                <a:ln>
                  <a:solidFill>
                    <a:schemeClr val="tx1"/>
                  </a:solidFill>
                </a:ln>
                <a:latin typeface="Candara Light" panose="020E0502030303020204" pitchFamily="34" charset="0"/>
              </a:rPr>
              <a:t>•NÃO TOCAR EM BOLSAS.</a:t>
            </a:r>
          </a:p>
          <a:p>
            <a:r>
              <a:rPr lang="pt-PT" sz="1200" b="1" dirty="0">
                <a:ln>
                  <a:solidFill>
                    <a:schemeClr val="tx1"/>
                  </a:solidFill>
                </a:ln>
                <a:latin typeface="Candara Light" panose="020E0502030303020204" pitchFamily="34" charset="0"/>
              </a:rPr>
              <a:t>•NÃO TOCAR EM BOLSOS.</a:t>
            </a:r>
          </a:p>
          <a:p>
            <a:r>
              <a:rPr lang="pt-PT" sz="1200" b="1" dirty="0">
                <a:ln>
                  <a:solidFill>
                    <a:schemeClr val="tx1"/>
                  </a:solidFill>
                </a:ln>
                <a:latin typeface="Candara Light" panose="020E0502030303020204" pitchFamily="34" charset="0"/>
              </a:rPr>
              <a:t>•NÃO TOCAR EM CELULARES.</a:t>
            </a:r>
            <a:endParaRPr lang="pt-BR" sz="1200" b="1" dirty="0">
              <a:ln>
                <a:solidFill>
                  <a:schemeClr val="tx1"/>
                </a:solidFill>
              </a:ln>
              <a:latin typeface="Candara Light" panose="020E0502030303020204" pitchFamily="34" charset="0"/>
            </a:endParaRPr>
          </a:p>
          <a:p>
            <a:endParaRPr lang="pt-BR" dirty="0"/>
          </a:p>
          <a:p>
            <a:endParaRPr lang="pt-BR" dirty="0"/>
          </a:p>
          <a:p>
            <a:endParaRPr lang="pt-BR" dirty="0"/>
          </a:p>
          <a:p>
            <a:r>
              <a:rPr lang="pt-BR"/>
              <a:t>Borracha </a:t>
            </a:r>
            <a:r>
              <a:rPr lang="pt-BR" dirty="0"/>
              <a:t>natural</a:t>
            </a:r>
          </a:p>
          <a:p>
            <a:r>
              <a:rPr lang="pt-BR"/>
              <a:t>Nitrila </a:t>
            </a:r>
            <a:r>
              <a:rPr lang="pt-BR" dirty="0"/>
              <a:t>(mais resistência que borracha natural e </a:t>
            </a:r>
            <a:r>
              <a:rPr lang="pt-BR"/>
              <a:t>Neoprene)</a:t>
            </a:r>
          </a:p>
          <a:p>
            <a:r>
              <a:rPr lang="pt-BR"/>
              <a:t>Vinil </a:t>
            </a:r>
            <a:r>
              <a:rPr lang="pt-BR" dirty="0"/>
              <a:t>(melhor polímero pra proteção contra solventes)</a:t>
            </a:r>
          </a:p>
          <a:p>
            <a:r>
              <a:rPr lang="pt-BR" dirty="0"/>
              <a:t>Luva para escalar o </a:t>
            </a:r>
            <a:r>
              <a:rPr lang="pt-BR" dirty="0" err="1"/>
              <a:t>everest</a:t>
            </a:r>
            <a:r>
              <a:rPr lang="pt-BR" dirty="0"/>
              <a:t> ou manusear o -80ºC</a:t>
            </a:r>
          </a:p>
          <a:p>
            <a:endParaRPr lang="pt-BR" dirty="0"/>
          </a:p>
          <a:p>
            <a:r>
              <a:rPr lang="pt-BR" dirty="0"/>
              <a:t>Lavar as mãos antes de usar as luvas</a:t>
            </a:r>
          </a:p>
          <a:p>
            <a:r>
              <a:rPr lang="pt-BR" dirty="0"/>
              <a:t>Lavar as luvas depois de coloca-las</a:t>
            </a:r>
          </a:p>
        </p:txBody>
      </p:sp>
      <p:sp>
        <p:nvSpPr>
          <p:cNvPr id="4" name="Espaço Reservado para Número de Slide 3"/>
          <p:cNvSpPr>
            <a:spLocks noGrp="1"/>
          </p:cNvSpPr>
          <p:nvPr>
            <p:ph type="sldNum" sz="quarter" idx="5"/>
          </p:nvPr>
        </p:nvSpPr>
        <p:spPr/>
        <p:txBody>
          <a:bodyPr/>
          <a:lstStyle/>
          <a:p>
            <a:fld id="{1E22D8F7-281F-467B-AD71-5B628B7BE26E}" type="slidenum">
              <a:rPr lang="pt-BR" smtClean="0"/>
              <a:t>9</a:t>
            </a:fld>
            <a:endParaRPr lang="pt-BR"/>
          </a:p>
        </p:txBody>
      </p:sp>
    </p:spTree>
    <p:extLst>
      <p:ext uri="{BB962C8B-B14F-4D97-AF65-F5344CB8AC3E}">
        <p14:creationId xmlns:p14="http://schemas.microsoft.com/office/powerpoint/2010/main" val="2278753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Um ambiente com pouca circulação de ar, a poeira nas peças e a falta de ventilação são os maiores inimigos do seu equipamento.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 refrigeração funcionará com maior eficiência se for evitada a incidência de raios solares no ambiente.</a:t>
            </a: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Mantenha sempre o ultrafreezer afastado à uma distância de 25cm da parede. Este procedimento evitará o superaquecimento do equipamento e economizará energia elétrica.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Manutenção preventiva a cada 6 meses</a:t>
            </a: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Geradores de energia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Recuperação térmica</a:t>
            </a: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a:p>
            <a:endParaRPr lang="pt-BR" dirty="0"/>
          </a:p>
        </p:txBody>
      </p:sp>
      <p:sp>
        <p:nvSpPr>
          <p:cNvPr id="4" name="Espaço Reservado para Número de Slide 3"/>
          <p:cNvSpPr>
            <a:spLocks noGrp="1"/>
          </p:cNvSpPr>
          <p:nvPr>
            <p:ph type="sldNum" sz="quarter" idx="5"/>
          </p:nvPr>
        </p:nvSpPr>
        <p:spPr/>
        <p:txBody>
          <a:bodyPr/>
          <a:lstStyle/>
          <a:p>
            <a:fld id="{1E22D8F7-281F-467B-AD71-5B628B7BE26E}" type="slidenum">
              <a:rPr lang="pt-BR" smtClean="0"/>
              <a:t>10</a:t>
            </a:fld>
            <a:endParaRPr lang="pt-BR"/>
          </a:p>
        </p:txBody>
      </p:sp>
    </p:spTree>
    <p:extLst>
      <p:ext uri="{BB962C8B-B14F-4D97-AF65-F5344CB8AC3E}">
        <p14:creationId xmlns:p14="http://schemas.microsoft.com/office/powerpoint/2010/main" val="262086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220862-83DF-4139-93D6-E6599CD447E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969D157-CFD4-492A-80AD-7073931AC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2F50300-87D3-4724-A19D-85DB94D8B386}"/>
              </a:ext>
            </a:extLst>
          </p:cNvPr>
          <p:cNvSpPr>
            <a:spLocks noGrp="1"/>
          </p:cNvSpPr>
          <p:nvPr>
            <p:ph type="dt" sz="half" idx="10"/>
          </p:nvPr>
        </p:nvSpPr>
        <p:spPr/>
        <p:txBody>
          <a:bodyPr/>
          <a:lstStyle/>
          <a:p>
            <a:fld id="{8F562D55-117F-4842-8A68-1885A9331AE1}" type="datetimeFigureOut">
              <a:rPr lang="pt-BR" smtClean="0"/>
              <a:t>24/01/2020</a:t>
            </a:fld>
            <a:endParaRPr lang="pt-BR"/>
          </a:p>
        </p:txBody>
      </p:sp>
      <p:sp>
        <p:nvSpPr>
          <p:cNvPr id="5" name="Espaço Reservado para Rodapé 4">
            <a:extLst>
              <a:ext uri="{FF2B5EF4-FFF2-40B4-BE49-F238E27FC236}">
                <a16:creationId xmlns:a16="http://schemas.microsoft.com/office/drawing/2014/main" id="{2026D7A4-D4FB-4D3F-B4EE-D01F1BDAEB0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00810EB-5E04-408A-BD53-4F3B7D15F0B2}"/>
              </a:ext>
            </a:extLst>
          </p:cNvPr>
          <p:cNvSpPr>
            <a:spLocks noGrp="1"/>
          </p:cNvSpPr>
          <p:nvPr>
            <p:ph type="sldNum" sz="quarter" idx="12"/>
          </p:nvPr>
        </p:nvSpPr>
        <p:spPr/>
        <p:txBody>
          <a:bodyPr/>
          <a:lstStyle/>
          <a:p>
            <a:fld id="{56A77AD0-BB16-4950-8BF8-41EE403E6561}" type="slidenum">
              <a:rPr lang="pt-BR" smtClean="0"/>
              <a:t>‹nº›</a:t>
            </a:fld>
            <a:endParaRPr lang="pt-BR"/>
          </a:p>
        </p:txBody>
      </p:sp>
    </p:spTree>
    <p:extLst>
      <p:ext uri="{BB962C8B-B14F-4D97-AF65-F5344CB8AC3E}">
        <p14:creationId xmlns:p14="http://schemas.microsoft.com/office/powerpoint/2010/main" val="250072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501154-59AF-47B3-9FCC-174D6CE9C99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5E2F9A8-EFD2-4710-87FA-1EBA7FFDC7F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1EFB5B5-E4AB-490B-9A9A-3457A88AAD3A}"/>
              </a:ext>
            </a:extLst>
          </p:cNvPr>
          <p:cNvSpPr>
            <a:spLocks noGrp="1"/>
          </p:cNvSpPr>
          <p:nvPr>
            <p:ph type="dt" sz="half" idx="10"/>
          </p:nvPr>
        </p:nvSpPr>
        <p:spPr/>
        <p:txBody>
          <a:bodyPr/>
          <a:lstStyle/>
          <a:p>
            <a:fld id="{8F562D55-117F-4842-8A68-1885A9331AE1}" type="datetimeFigureOut">
              <a:rPr lang="pt-BR" smtClean="0"/>
              <a:t>24/01/2020</a:t>
            </a:fld>
            <a:endParaRPr lang="pt-BR"/>
          </a:p>
        </p:txBody>
      </p:sp>
      <p:sp>
        <p:nvSpPr>
          <p:cNvPr id="5" name="Espaço Reservado para Rodapé 4">
            <a:extLst>
              <a:ext uri="{FF2B5EF4-FFF2-40B4-BE49-F238E27FC236}">
                <a16:creationId xmlns:a16="http://schemas.microsoft.com/office/drawing/2014/main" id="{D7CE8AEB-C790-4103-81C5-24263645F39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73E7F8B-3662-4F0C-B36B-624F4E87A261}"/>
              </a:ext>
            </a:extLst>
          </p:cNvPr>
          <p:cNvSpPr>
            <a:spLocks noGrp="1"/>
          </p:cNvSpPr>
          <p:nvPr>
            <p:ph type="sldNum" sz="quarter" idx="12"/>
          </p:nvPr>
        </p:nvSpPr>
        <p:spPr/>
        <p:txBody>
          <a:bodyPr/>
          <a:lstStyle/>
          <a:p>
            <a:fld id="{56A77AD0-BB16-4950-8BF8-41EE403E6561}" type="slidenum">
              <a:rPr lang="pt-BR" smtClean="0"/>
              <a:t>‹nº›</a:t>
            </a:fld>
            <a:endParaRPr lang="pt-BR"/>
          </a:p>
        </p:txBody>
      </p:sp>
    </p:spTree>
    <p:extLst>
      <p:ext uri="{BB962C8B-B14F-4D97-AF65-F5344CB8AC3E}">
        <p14:creationId xmlns:p14="http://schemas.microsoft.com/office/powerpoint/2010/main" val="1473641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32C9BCB-CA87-4EB3-AFE5-72E3ED38DC7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2F47EA4-8A47-4CD0-9732-0FB18EBA1C0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14EF9ED-66A2-4D6A-9A95-B41EA8A0062B}"/>
              </a:ext>
            </a:extLst>
          </p:cNvPr>
          <p:cNvSpPr>
            <a:spLocks noGrp="1"/>
          </p:cNvSpPr>
          <p:nvPr>
            <p:ph type="dt" sz="half" idx="10"/>
          </p:nvPr>
        </p:nvSpPr>
        <p:spPr/>
        <p:txBody>
          <a:bodyPr/>
          <a:lstStyle/>
          <a:p>
            <a:fld id="{8F562D55-117F-4842-8A68-1885A9331AE1}" type="datetimeFigureOut">
              <a:rPr lang="pt-BR" smtClean="0"/>
              <a:t>24/01/2020</a:t>
            </a:fld>
            <a:endParaRPr lang="pt-BR"/>
          </a:p>
        </p:txBody>
      </p:sp>
      <p:sp>
        <p:nvSpPr>
          <p:cNvPr id="5" name="Espaço Reservado para Rodapé 4">
            <a:extLst>
              <a:ext uri="{FF2B5EF4-FFF2-40B4-BE49-F238E27FC236}">
                <a16:creationId xmlns:a16="http://schemas.microsoft.com/office/drawing/2014/main" id="{B100365A-EA82-443B-89A0-EA608DB9D99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B070B9A-0F41-4D83-801F-84DC396BCD2D}"/>
              </a:ext>
            </a:extLst>
          </p:cNvPr>
          <p:cNvSpPr>
            <a:spLocks noGrp="1"/>
          </p:cNvSpPr>
          <p:nvPr>
            <p:ph type="sldNum" sz="quarter" idx="12"/>
          </p:nvPr>
        </p:nvSpPr>
        <p:spPr/>
        <p:txBody>
          <a:bodyPr/>
          <a:lstStyle/>
          <a:p>
            <a:fld id="{56A77AD0-BB16-4950-8BF8-41EE403E6561}" type="slidenum">
              <a:rPr lang="pt-BR" smtClean="0"/>
              <a:t>‹nº›</a:t>
            </a:fld>
            <a:endParaRPr lang="pt-BR"/>
          </a:p>
        </p:txBody>
      </p:sp>
    </p:spTree>
    <p:extLst>
      <p:ext uri="{BB962C8B-B14F-4D97-AF65-F5344CB8AC3E}">
        <p14:creationId xmlns:p14="http://schemas.microsoft.com/office/powerpoint/2010/main" val="120478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07137A-0208-4312-917B-E9F7DA32C9A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101C189-8F06-4725-9B40-928CF4393B8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A86C16C-FCEB-4CF3-B750-C7AACDD742C2}"/>
              </a:ext>
            </a:extLst>
          </p:cNvPr>
          <p:cNvSpPr>
            <a:spLocks noGrp="1"/>
          </p:cNvSpPr>
          <p:nvPr>
            <p:ph type="dt" sz="half" idx="10"/>
          </p:nvPr>
        </p:nvSpPr>
        <p:spPr/>
        <p:txBody>
          <a:bodyPr/>
          <a:lstStyle/>
          <a:p>
            <a:fld id="{8F562D55-117F-4842-8A68-1885A9331AE1}" type="datetimeFigureOut">
              <a:rPr lang="pt-BR" smtClean="0"/>
              <a:t>24/01/2020</a:t>
            </a:fld>
            <a:endParaRPr lang="pt-BR"/>
          </a:p>
        </p:txBody>
      </p:sp>
      <p:sp>
        <p:nvSpPr>
          <p:cNvPr id="5" name="Espaço Reservado para Rodapé 4">
            <a:extLst>
              <a:ext uri="{FF2B5EF4-FFF2-40B4-BE49-F238E27FC236}">
                <a16:creationId xmlns:a16="http://schemas.microsoft.com/office/drawing/2014/main" id="{2E3181A5-7CC8-48DE-9B19-8C9398BCC14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559581E-88B0-4C3D-B3AE-B12D30B53872}"/>
              </a:ext>
            </a:extLst>
          </p:cNvPr>
          <p:cNvSpPr>
            <a:spLocks noGrp="1"/>
          </p:cNvSpPr>
          <p:nvPr>
            <p:ph type="sldNum" sz="quarter" idx="12"/>
          </p:nvPr>
        </p:nvSpPr>
        <p:spPr/>
        <p:txBody>
          <a:bodyPr/>
          <a:lstStyle/>
          <a:p>
            <a:fld id="{56A77AD0-BB16-4950-8BF8-41EE403E6561}" type="slidenum">
              <a:rPr lang="pt-BR" smtClean="0"/>
              <a:t>‹nº›</a:t>
            </a:fld>
            <a:endParaRPr lang="pt-BR"/>
          </a:p>
        </p:txBody>
      </p:sp>
    </p:spTree>
    <p:extLst>
      <p:ext uri="{BB962C8B-B14F-4D97-AF65-F5344CB8AC3E}">
        <p14:creationId xmlns:p14="http://schemas.microsoft.com/office/powerpoint/2010/main" val="321700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ECE97-C5FE-4110-A519-14C2D249034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E98DB7F-6769-453D-BFAB-8580CF1577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4EF071F-E613-4BC8-8D3A-979439AEB85B}"/>
              </a:ext>
            </a:extLst>
          </p:cNvPr>
          <p:cNvSpPr>
            <a:spLocks noGrp="1"/>
          </p:cNvSpPr>
          <p:nvPr>
            <p:ph type="dt" sz="half" idx="10"/>
          </p:nvPr>
        </p:nvSpPr>
        <p:spPr/>
        <p:txBody>
          <a:bodyPr/>
          <a:lstStyle/>
          <a:p>
            <a:fld id="{8F562D55-117F-4842-8A68-1885A9331AE1}" type="datetimeFigureOut">
              <a:rPr lang="pt-BR" smtClean="0"/>
              <a:t>24/01/2020</a:t>
            </a:fld>
            <a:endParaRPr lang="pt-BR"/>
          </a:p>
        </p:txBody>
      </p:sp>
      <p:sp>
        <p:nvSpPr>
          <p:cNvPr id="5" name="Espaço Reservado para Rodapé 4">
            <a:extLst>
              <a:ext uri="{FF2B5EF4-FFF2-40B4-BE49-F238E27FC236}">
                <a16:creationId xmlns:a16="http://schemas.microsoft.com/office/drawing/2014/main" id="{20ECC354-74B9-4F45-A77F-D79F68D0F1E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8BAB7EA-EE1E-40B5-A071-2D2637E808C4}"/>
              </a:ext>
            </a:extLst>
          </p:cNvPr>
          <p:cNvSpPr>
            <a:spLocks noGrp="1"/>
          </p:cNvSpPr>
          <p:nvPr>
            <p:ph type="sldNum" sz="quarter" idx="12"/>
          </p:nvPr>
        </p:nvSpPr>
        <p:spPr/>
        <p:txBody>
          <a:bodyPr/>
          <a:lstStyle/>
          <a:p>
            <a:fld id="{56A77AD0-BB16-4950-8BF8-41EE403E6561}" type="slidenum">
              <a:rPr lang="pt-BR" smtClean="0"/>
              <a:t>‹nº›</a:t>
            </a:fld>
            <a:endParaRPr lang="pt-BR"/>
          </a:p>
        </p:txBody>
      </p:sp>
    </p:spTree>
    <p:extLst>
      <p:ext uri="{BB962C8B-B14F-4D97-AF65-F5344CB8AC3E}">
        <p14:creationId xmlns:p14="http://schemas.microsoft.com/office/powerpoint/2010/main" val="730552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AEFCD-C4BA-482F-8CBE-6451B9ABFC7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CA544F2-6D11-4A8A-93C2-5140DF07466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16E609C-64E7-491F-A12F-007FAD235A85}"/>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491BC7E-FB90-4278-B48F-1CD6A459BA5E}"/>
              </a:ext>
            </a:extLst>
          </p:cNvPr>
          <p:cNvSpPr>
            <a:spLocks noGrp="1"/>
          </p:cNvSpPr>
          <p:nvPr>
            <p:ph type="dt" sz="half" idx="10"/>
          </p:nvPr>
        </p:nvSpPr>
        <p:spPr/>
        <p:txBody>
          <a:bodyPr/>
          <a:lstStyle/>
          <a:p>
            <a:fld id="{8F562D55-117F-4842-8A68-1885A9331AE1}" type="datetimeFigureOut">
              <a:rPr lang="pt-BR" smtClean="0"/>
              <a:t>24/01/2020</a:t>
            </a:fld>
            <a:endParaRPr lang="pt-BR"/>
          </a:p>
        </p:txBody>
      </p:sp>
      <p:sp>
        <p:nvSpPr>
          <p:cNvPr id="6" name="Espaço Reservado para Rodapé 5">
            <a:extLst>
              <a:ext uri="{FF2B5EF4-FFF2-40B4-BE49-F238E27FC236}">
                <a16:creationId xmlns:a16="http://schemas.microsoft.com/office/drawing/2014/main" id="{911D11E6-5ACF-4D02-B269-9B7208DD874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CB45646-5E53-4AF7-9DF4-485AAD16579C}"/>
              </a:ext>
            </a:extLst>
          </p:cNvPr>
          <p:cNvSpPr>
            <a:spLocks noGrp="1"/>
          </p:cNvSpPr>
          <p:nvPr>
            <p:ph type="sldNum" sz="quarter" idx="12"/>
          </p:nvPr>
        </p:nvSpPr>
        <p:spPr/>
        <p:txBody>
          <a:bodyPr/>
          <a:lstStyle/>
          <a:p>
            <a:fld id="{56A77AD0-BB16-4950-8BF8-41EE403E6561}" type="slidenum">
              <a:rPr lang="pt-BR" smtClean="0"/>
              <a:t>‹nº›</a:t>
            </a:fld>
            <a:endParaRPr lang="pt-BR"/>
          </a:p>
        </p:txBody>
      </p:sp>
    </p:spTree>
    <p:extLst>
      <p:ext uri="{BB962C8B-B14F-4D97-AF65-F5344CB8AC3E}">
        <p14:creationId xmlns:p14="http://schemas.microsoft.com/office/powerpoint/2010/main" val="85671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C01A37-1C27-4D71-9DB6-35FC96A5B06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B6BC8E2-5D1B-4A54-A005-C4C883209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BB3BEEA-0B53-4565-A5E2-EAA6BDAEB219}"/>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FAF11DE-46EC-4B65-B9C0-5E71C7C81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988C760-28A0-4669-9895-DF253C09F4B2}"/>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13FDA79-0DBB-4654-B053-BD7994FBFC13}"/>
              </a:ext>
            </a:extLst>
          </p:cNvPr>
          <p:cNvSpPr>
            <a:spLocks noGrp="1"/>
          </p:cNvSpPr>
          <p:nvPr>
            <p:ph type="dt" sz="half" idx="10"/>
          </p:nvPr>
        </p:nvSpPr>
        <p:spPr/>
        <p:txBody>
          <a:bodyPr/>
          <a:lstStyle/>
          <a:p>
            <a:fld id="{8F562D55-117F-4842-8A68-1885A9331AE1}" type="datetimeFigureOut">
              <a:rPr lang="pt-BR" smtClean="0"/>
              <a:t>24/01/2020</a:t>
            </a:fld>
            <a:endParaRPr lang="pt-BR"/>
          </a:p>
        </p:txBody>
      </p:sp>
      <p:sp>
        <p:nvSpPr>
          <p:cNvPr id="8" name="Espaço Reservado para Rodapé 7">
            <a:extLst>
              <a:ext uri="{FF2B5EF4-FFF2-40B4-BE49-F238E27FC236}">
                <a16:creationId xmlns:a16="http://schemas.microsoft.com/office/drawing/2014/main" id="{80529C55-282A-4D89-A82D-5427B184087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6BDE238-249B-4B01-AE24-156915266DF5}"/>
              </a:ext>
            </a:extLst>
          </p:cNvPr>
          <p:cNvSpPr>
            <a:spLocks noGrp="1"/>
          </p:cNvSpPr>
          <p:nvPr>
            <p:ph type="sldNum" sz="quarter" idx="12"/>
          </p:nvPr>
        </p:nvSpPr>
        <p:spPr/>
        <p:txBody>
          <a:bodyPr/>
          <a:lstStyle/>
          <a:p>
            <a:fld id="{56A77AD0-BB16-4950-8BF8-41EE403E6561}" type="slidenum">
              <a:rPr lang="pt-BR" smtClean="0"/>
              <a:t>‹nº›</a:t>
            </a:fld>
            <a:endParaRPr lang="pt-BR"/>
          </a:p>
        </p:txBody>
      </p:sp>
    </p:spTree>
    <p:extLst>
      <p:ext uri="{BB962C8B-B14F-4D97-AF65-F5344CB8AC3E}">
        <p14:creationId xmlns:p14="http://schemas.microsoft.com/office/powerpoint/2010/main" val="112328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68CFA-3B86-436E-A8AC-24ECFE0DFC5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F6EFC20-EF58-4B1E-A7BE-B0C7E548CFD4}"/>
              </a:ext>
            </a:extLst>
          </p:cNvPr>
          <p:cNvSpPr>
            <a:spLocks noGrp="1"/>
          </p:cNvSpPr>
          <p:nvPr>
            <p:ph type="dt" sz="half" idx="10"/>
          </p:nvPr>
        </p:nvSpPr>
        <p:spPr/>
        <p:txBody>
          <a:bodyPr/>
          <a:lstStyle/>
          <a:p>
            <a:fld id="{8F562D55-117F-4842-8A68-1885A9331AE1}" type="datetimeFigureOut">
              <a:rPr lang="pt-BR" smtClean="0"/>
              <a:t>24/01/2020</a:t>
            </a:fld>
            <a:endParaRPr lang="pt-BR"/>
          </a:p>
        </p:txBody>
      </p:sp>
      <p:sp>
        <p:nvSpPr>
          <p:cNvPr id="4" name="Espaço Reservado para Rodapé 3">
            <a:extLst>
              <a:ext uri="{FF2B5EF4-FFF2-40B4-BE49-F238E27FC236}">
                <a16:creationId xmlns:a16="http://schemas.microsoft.com/office/drawing/2014/main" id="{A832066F-6B01-45D5-8037-2D25D54FA0E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B5B47F6-FDCC-4732-8FCC-AAC20304F3A7}"/>
              </a:ext>
            </a:extLst>
          </p:cNvPr>
          <p:cNvSpPr>
            <a:spLocks noGrp="1"/>
          </p:cNvSpPr>
          <p:nvPr>
            <p:ph type="sldNum" sz="quarter" idx="12"/>
          </p:nvPr>
        </p:nvSpPr>
        <p:spPr/>
        <p:txBody>
          <a:bodyPr/>
          <a:lstStyle/>
          <a:p>
            <a:fld id="{56A77AD0-BB16-4950-8BF8-41EE403E6561}" type="slidenum">
              <a:rPr lang="pt-BR" smtClean="0"/>
              <a:t>‹nº›</a:t>
            </a:fld>
            <a:endParaRPr lang="pt-BR"/>
          </a:p>
        </p:txBody>
      </p:sp>
    </p:spTree>
    <p:extLst>
      <p:ext uri="{BB962C8B-B14F-4D97-AF65-F5344CB8AC3E}">
        <p14:creationId xmlns:p14="http://schemas.microsoft.com/office/powerpoint/2010/main" val="153328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6165D2B-86B4-4A26-BF1D-986B805A97FE}"/>
              </a:ext>
            </a:extLst>
          </p:cNvPr>
          <p:cNvSpPr>
            <a:spLocks noGrp="1"/>
          </p:cNvSpPr>
          <p:nvPr>
            <p:ph type="dt" sz="half" idx="10"/>
          </p:nvPr>
        </p:nvSpPr>
        <p:spPr/>
        <p:txBody>
          <a:bodyPr/>
          <a:lstStyle/>
          <a:p>
            <a:fld id="{8F562D55-117F-4842-8A68-1885A9331AE1}" type="datetimeFigureOut">
              <a:rPr lang="pt-BR" smtClean="0"/>
              <a:t>24/01/2020</a:t>
            </a:fld>
            <a:endParaRPr lang="pt-BR"/>
          </a:p>
        </p:txBody>
      </p:sp>
      <p:sp>
        <p:nvSpPr>
          <p:cNvPr id="3" name="Espaço Reservado para Rodapé 2">
            <a:extLst>
              <a:ext uri="{FF2B5EF4-FFF2-40B4-BE49-F238E27FC236}">
                <a16:creationId xmlns:a16="http://schemas.microsoft.com/office/drawing/2014/main" id="{FDC8E653-B7E7-4D33-96C3-22F65F6D56F2}"/>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6183582-7984-41C5-9F86-8E8838495322}"/>
              </a:ext>
            </a:extLst>
          </p:cNvPr>
          <p:cNvSpPr>
            <a:spLocks noGrp="1"/>
          </p:cNvSpPr>
          <p:nvPr>
            <p:ph type="sldNum" sz="quarter" idx="12"/>
          </p:nvPr>
        </p:nvSpPr>
        <p:spPr/>
        <p:txBody>
          <a:bodyPr/>
          <a:lstStyle/>
          <a:p>
            <a:fld id="{56A77AD0-BB16-4950-8BF8-41EE403E6561}" type="slidenum">
              <a:rPr lang="pt-BR" smtClean="0"/>
              <a:t>‹nº›</a:t>
            </a:fld>
            <a:endParaRPr lang="pt-BR"/>
          </a:p>
        </p:txBody>
      </p:sp>
    </p:spTree>
    <p:extLst>
      <p:ext uri="{BB962C8B-B14F-4D97-AF65-F5344CB8AC3E}">
        <p14:creationId xmlns:p14="http://schemas.microsoft.com/office/powerpoint/2010/main" val="205066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AFA92-FB84-45E6-AE78-CCC00FC6694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0AA8191-DD81-4CB5-8120-F9386D00A3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761746C-7CFB-4386-AD01-62C6E555D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7B42379-601E-447A-B1AC-EDED861AAD40}"/>
              </a:ext>
            </a:extLst>
          </p:cNvPr>
          <p:cNvSpPr>
            <a:spLocks noGrp="1"/>
          </p:cNvSpPr>
          <p:nvPr>
            <p:ph type="dt" sz="half" idx="10"/>
          </p:nvPr>
        </p:nvSpPr>
        <p:spPr/>
        <p:txBody>
          <a:bodyPr/>
          <a:lstStyle/>
          <a:p>
            <a:fld id="{8F562D55-117F-4842-8A68-1885A9331AE1}" type="datetimeFigureOut">
              <a:rPr lang="pt-BR" smtClean="0"/>
              <a:t>24/01/2020</a:t>
            </a:fld>
            <a:endParaRPr lang="pt-BR"/>
          </a:p>
        </p:txBody>
      </p:sp>
      <p:sp>
        <p:nvSpPr>
          <p:cNvPr id="6" name="Espaço Reservado para Rodapé 5">
            <a:extLst>
              <a:ext uri="{FF2B5EF4-FFF2-40B4-BE49-F238E27FC236}">
                <a16:creationId xmlns:a16="http://schemas.microsoft.com/office/drawing/2014/main" id="{AF9F0F5F-FFB7-4665-8AAB-664D1164D5A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B22ED60-37B4-4DEF-AC17-B7316895040B}"/>
              </a:ext>
            </a:extLst>
          </p:cNvPr>
          <p:cNvSpPr>
            <a:spLocks noGrp="1"/>
          </p:cNvSpPr>
          <p:nvPr>
            <p:ph type="sldNum" sz="quarter" idx="12"/>
          </p:nvPr>
        </p:nvSpPr>
        <p:spPr/>
        <p:txBody>
          <a:bodyPr/>
          <a:lstStyle/>
          <a:p>
            <a:fld id="{56A77AD0-BB16-4950-8BF8-41EE403E6561}" type="slidenum">
              <a:rPr lang="pt-BR" smtClean="0"/>
              <a:t>‹nº›</a:t>
            </a:fld>
            <a:endParaRPr lang="pt-BR"/>
          </a:p>
        </p:txBody>
      </p:sp>
    </p:spTree>
    <p:extLst>
      <p:ext uri="{BB962C8B-B14F-4D97-AF65-F5344CB8AC3E}">
        <p14:creationId xmlns:p14="http://schemas.microsoft.com/office/powerpoint/2010/main" val="1225510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44F03A-B5AE-43BB-83EF-A7F2C867E6C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470FFF1-3313-4FB3-BC43-5CBB6C380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75C7432B-FEDB-43E6-B5ED-0A8DD2F0F8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B624109-B20C-4EF3-8259-E35511E7C491}"/>
              </a:ext>
            </a:extLst>
          </p:cNvPr>
          <p:cNvSpPr>
            <a:spLocks noGrp="1"/>
          </p:cNvSpPr>
          <p:nvPr>
            <p:ph type="dt" sz="half" idx="10"/>
          </p:nvPr>
        </p:nvSpPr>
        <p:spPr/>
        <p:txBody>
          <a:bodyPr/>
          <a:lstStyle/>
          <a:p>
            <a:fld id="{8F562D55-117F-4842-8A68-1885A9331AE1}" type="datetimeFigureOut">
              <a:rPr lang="pt-BR" smtClean="0"/>
              <a:t>24/01/2020</a:t>
            </a:fld>
            <a:endParaRPr lang="pt-BR"/>
          </a:p>
        </p:txBody>
      </p:sp>
      <p:sp>
        <p:nvSpPr>
          <p:cNvPr id="6" name="Espaço Reservado para Rodapé 5">
            <a:extLst>
              <a:ext uri="{FF2B5EF4-FFF2-40B4-BE49-F238E27FC236}">
                <a16:creationId xmlns:a16="http://schemas.microsoft.com/office/drawing/2014/main" id="{E47A7CFC-F9C4-46E4-BF71-9CB3A293D30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6204587-1AD2-4C06-913B-42714ACEBA6E}"/>
              </a:ext>
            </a:extLst>
          </p:cNvPr>
          <p:cNvSpPr>
            <a:spLocks noGrp="1"/>
          </p:cNvSpPr>
          <p:nvPr>
            <p:ph type="sldNum" sz="quarter" idx="12"/>
          </p:nvPr>
        </p:nvSpPr>
        <p:spPr/>
        <p:txBody>
          <a:bodyPr/>
          <a:lstStyle/>
          <a:p>
            <a:fld id="{56A77AD0-BB16-4950-8BF8-41EE403E6561}" type="slidenum">
              <a:rPr lang="pt-BR" smtClean="0"/>
              <a:t>‹nº›</a:t>
            </a:fld>
            <a:endParaRPr lang="pt-BR"/>
          </a:p>
        </p:txBody>
      </p:sp>
    </p:spTree>
    <p:extLst>
      <p:ext uri="{BB962C8B-B14F-4D97-AF65-F5344CB8AC3E}">
        <p14:creationId xmlns:p14="http://schemas.microsoft.com/office/powerpoint/2010/main" val="304079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9DE">
            <a:alpha val="55686"/>
          </a:srgbClr>
        </a:soli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3EC9F67-D2A1-4DD0-9EC3-B38B5A6B71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9DC55B6-3F9D-4E7D-B2D2-AFDD57AED0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CA5272D-CF78-42A5-A46C-943137052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62D55-117F-4842-8A68-1885A9331AE1}" type="datetimeFigureOut">
              <a:rPr lang="pt-BR" smtClean="0"/>
              <a:t>24/01/2020</a:t>
            </a:fld>
            <a:endParaRPr lang="pt-BR"/>
          </a:p>
        </p:txBody>
      </p:sp>
      <p:sp>
        <p:nvSpPr>
          <p:cNvPr id="5" name="Espaço Reservado para Rodapé 4">
            <a:extLst>
              <a:ext uri="{FF2B5EF4-FFF2-40B4-BE49-F238E27FC236}">
                <a16:creationId xmlns:a16="http://schemas.microsoft.com/office/drawing/2014/main" id="{1AC1E1C2-84D7-452C-897C-10EE3759A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089034E-CDEA-4244-8A68-B51D204311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77AD0-BB16-4950-8BF8-41EE403E6561}" type="slidenum">
              <a:rPr lang="pt-BR" smtClean="0"/>
              <a:t>‹nº›</a:t>
            </a:fld>
            <a:endParaRPr lang="pt-BR"/>
          </a:p>
        </p:txBody>
      </p:sp>
    </p:spTree>
    <p:extLst>
      <p:ext uri="{BB962C8B-B14F-4D97-AF65-F5344CB8AC3E}">
        <p14:creationId xmlns:p14="http://schemas.microsoft.com/office/powerpoint/2010/main" val="1155256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 /><Relationship Id="rId3" Type="http://schemas.openxmlformats.org/officeDocument/2006/relationships/image" Target="../media/image2.png" /><Relationship Id="rId7" Type="http://schemas.openxmlformats.org/officeDocument/2006/relationships/image" Target="../media/image6.png" /><Relationship Id="rId12" Type="http://schemas.openxmlformats.org/officeDocument/2006/relationships/image" Target="../media/image11.pn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5.png" /><Relationship Id="rId11" Type="http://schemas.openxmlformats.org/officeDocument/2006/relationships/image" Target="../media/image10.png" /><Relationship Id="rId5" Type="http://schemas.openxmlformats.org/officeDocument/2006/relationships/image" Target="../media/image4.png" /><Relationship Id="rId10" Type="http://schemas.openxmlformats.org/officeDocument/2006/relationships/image" Target="../media/image9.png" /><Relationship Id="rId4" Type="http://schemas.openxmlformats.org/officeDocument/2006/relationships/image" Target="../media/image3.png" /><Relationship Id="rId9" Type="http://schemas.openxmlformats.org/officeDocument/2006/relationships/image" Target="../media/image8.png" /></Relationships>
</file>

<file path=ppt/slides/_rels/slide10.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notesSlide" Target="../notesSlides/notesSlide10.xml" /><Relationship Id="rId1" Type="http://schemas.openxmlformats.org/officeDocument/2006/relationships/slideLayout" Target="../slideLayouts/slideLayout7.xml" /><Relationship Id="rId6" Type="http://schemas.openxmlformats.org/officeDocument/2006/relationships/image" Target="../media/image39.png" /><Relationship Id="rId5" Type="http://schemas.openxmlformats.org/officeDocument/2006/relationships/image" Target="../media/image38.png" /><Relationship Id="rId4" Type="http://schemas.openxmlformats.org/officeDocument/2006/relationships/image" Target="../media/image37.png" /></Relationships>
</file>

<file path=ppt/slides/_rels/slide12.xml.rels><?xml version="1.0" encoding="UTF-8" standalone="yes"?>
<Relationships xmlns="http://schemas.openxmlformats.org/package/2006/relationships"><Relationship Id="rId3" Type="http://schemas.openxmlformats.org/officeDocument/2006/relationships/image" Target="../media/image40.jpeg" /><Relationship Id="rId7" Type="http://schemas.openxmlformats.org/officeDocument/2006/relationships/image" Target="../media/image44.png" /><Relationship Id="rId2" Type="http://schemas.openxmlformats.org/officeDocument/2006/relationships/notesSlide" Target="../notesSlides/notesSlide11.xml" /><Relationship Id="rId1" Type="http://schemas.openxmlformats.org/officeDocument/2006/relationships/slideLayout" Target="../slideLayouts/slideLayout7.xml" /><Relationship Id="rId6" Type="http://schemas.openxmlformats.org/officeDocument/2006/relationships/image" Target="../media/image43.png" /><Relationship Id="rId5" Type="http://schemas.openxmlformats.org/officeDocument/2006/relationships/image" Target="../media/image42.jpeg" /><Relationship Id="rId4" Type="http://schemas.openxmlformats.org/officeDocument/2006/relationships/image" Target="../media/image41.jpeg" /></Relationships>
</file>

<file path=ppt/slides/_rels/slide13.xml.rels><?xml version="1.0" encoding="UTF-8" standalone="yes"?>
<Relationships xmlns="http://schemas.openxmlformats.org/package/2006/relationships"><Relationship Id="rId8" Type="http://schemas.openxmlformats.org/officeDocument/2006/relationships/image" Target="../media/image50.png" /><Relationship Id="rId3" Type="http://schemas.openxmlformats.org/officeDocument/2006/relationships/image" Target="../media/image45.jpeg" /><Relationship Id="rId7" Type="http://schemas.openxmlformats.org/officeDocument/2006/relationships/image" Target="../media/image49.jpeg" /><Relationship Id="rId2" Type="http://schemas.openxmlformats.org/officeDocument/2006/relationships/notesSlide" Target="../notesSlides/notesSlide12.xml" /><Relationship Id="rId1" Type="http://schemas.openxmlformats.org/officeDocument/2006/relationships/slideLayout" Target="../slideLayouts/slideLayout7.xml" /><Relationship Id="rId6" Type="http://schemas.openxmlformats.org/officeDocument/2006/relationships/image" Target="../media/image48.jpeg" /><Relationship Id="rId5" Type="http://schemas.openxmlformats.org/officeDocument/2006/relationships/image" Target="../media/image47.jpeg" /><Relationship Id="rId4" Type="http://schemas.openxmlformats.org/officeDocument/2006/relationships/image" Target="../media/image46.jpeg" /><Relationship Id="rId9" Type="http://schemas.openxmlformats.org/officeDocument/2006/relationships/image" Target="../media/image51.png" /></Relationships>
</file>

<file path=ppt/slides/_rels/slide14.xml.rels><?xml version="1.0" encoding="UTF-8" standalone="yes"?>
<Relationships xmlns="http://schemas.openxmlformats.org/package/2006/relationships"><Relationship Id="rId3" Type="http://schemas.openxmlformats.org/officeDocument/2006/relationships/image" Target="../media/image52.png" /><Relationship Id="rId2" Type="http://schemas.openxmlformats.org/officeDocument/2006/relationships/notesSlide" Target="../notesSlides/notesSlide13.xml" /><Relationship Id="rId1" Type="http://schemas.openxmlformats.org/officeDocument/2006/relationships/slideLayout" Target="../slideLayouts/slideLayout7.xml" /><Relationship Id="rId6" Type="http://schemas.openxmlformats.org/officeDocument/2006/relationships/image" Target="../media/image55.png" /><Relationship Id="rId5" Type="http://schemas.openxmlformats.org/officeDocument/2006/relationships/image" Target="../media/image54.png" /><Relationship Id="rId4" Type="http://schemas.openxmlformats.org/officeDocument/2006/relationships/image" Target="../media/image53.jpeg" /></Relationships>
</file>

<file path=ppt/slides/_rels/slide15.xml.rels><?xml version="1.0" encoding="UTF-8" standalone="yes"?>
<Relationships xmlns="http://schemas.openxmlformats.org/package/2006/relationships"><Relationship Id="rId3" Type="http://schemas.openxmlformats.org/officeDocument/2006/relationships/image" Target="../media/image56.png" /><Relationship Id="rId2" Type="http://schemas.openxmlformats.org/officeDocument/2006/relationships/notesSlide" Target="../notesSlides/notesSlide14.xml" /><Relationship Id="rId1" Type="http://schemas.openxmlformats.org/officeDocument/2006/relationships/slideLayout" Target="../slideLayouts/slideLayout7.xml" /><Relationship Id="rId5" Type="http://schemas.openxmlformats.org/officeDocument/2006/relationships/image" Target="../media/image58.png" /><Relationship Id="rId4" Type="http://schemas.openxmlformats.org/officeDocument/2006/relationships/image" Target="../media/image57.png"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2.xml" /><Relationship Id="rId1" Type="http://schemas.openxmlformats.org/officeDocument/2006/relationships/slideLayout" Target="../slideLayouts/slideLayout7.xml" /><Relationship Id="rId6" Type="http://schemas.openxmlformats.org/officeDocument/2006/relationships/image" Target="../media/image15.png" /><Relationship Id="rId5" Type="http://schemas.openxmlformats.org/officeDocument/2006/relationships/image" Target="../media/image14.png" /><Relationship Id="rId4" Type="http://schemas.openxmlformats.org/officeDocument/2006/relationships/image" Target="../media/image13.png" /></Relationships>
</file>

<file path=ppt/slides/_rels/slide4.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3.xml" /><Relationship Id="rId1" Type="http://schemas.openxmlformats.org/officeDocument/2006/relationships/slideLayout" Target="../slideLayouts/slideLayout7.xml" /><Relationship Id="rId4" Type="http://schemas.openxmlformats.org/officeDocument/2006/relationships/image" Target="../media/image17.png" /></Relationships>
</file>

<file path=ppt/slides/_rels/slide5.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20.jpeg" /><Relationship Id="rId7" Type="http://schemas.openxmlformats.org/officeDocument/2006/relationships/image" Target="../media/image24.jpeg" /><Relationship Id="rId2" Type="http://schemas.openxmlformats.org/officeDocument/2006/relationships/notesSlide" Target="../notesSlides/notesSlide6.xml" /><Relationship Id="rId1" Type="http://schemas.openxmlformats.org/officeDocument/2006/relationships/slideLayout" Target="../slideLayouts/slideLayout7.xml" /><Relationship Id="rId6" Type="http://schemas.openxmlformats.org/officeDocument/2006/relationships/image" Target="../media/image23.png" /><Relationship Id="rId5" Type="http://schemas.openxmlformats.org/officeDocument/2006/relationships/image" Target="../media/image22.jpeg" /><Relationship Id="rId4" Type="http://schemas.openxmlformats.org/officeDocument/2006/relationships/image" Target="../media/image21.png" /></Relationships>
</file>

<file path=ppt/slides/_rels/slide8.xml.rels><?xml version="1.0" encoding="UTF-8" standalone="yes"?>
<Relationships xmlns="http://schemas.openxmlformats.org/package/2006/relationships"><Relationship Id="rId8" Type="http://schemas.openxmlformats.org/officeDocument/2006/relationships/image" Target="../media/image30.jpeg" /><Relationship Id="rId3" Type="http://schemas.openxmlformats.org/officeDocument/2006/relationships/image" Target="../media/image25.png" /><Relationship Id="rId7" Type="http://schemas.openxmlformats.org/officeDocument/2006/relationships/image" Target="../media/image29.png" /><Relationship Id="rId2" Type="http://schemas.openxmlformats.org/officeDocument/2006/relationships/notesSlide" Target="../notesSlides/notesSlide7.xml" /><Relationship Id="rId1" Type="http://schemas.openxmlformats.org/officeDocument/2006/relationships/slideLayout" Target="../slideLayouts/slideLayout7.xml" /><Relationship Id="rId6" Type="http://schemas.openxmlformats.org/officeDocument/2006/relationships/image" Target="../media/image28.png" /><Relationship Id="rId5" Type="http://schemas.openxmlformats.org/officeDocument/2006/relationships/image" Target="../media/image27.png" /><Relationship Id="rId4" Type="http://schemas.openxmlformats.org/officeDocument/2006/relationships/image" Target="../media/image26.png" /></Relationships>
</file>

<file path=ppt/slides/_rels/slide9.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notesSlide" Target="../notesSlides/notesSlide8.xml" /><Relationship Id="rId1" Type="http://schemas.openxmlformats.org/officeDocument/2006/relationships/slideLayout" Target="../slideLayouts/slideLayout7.xml" /><Relationship Id="rId6" Type="http://schemas.openxmlformats.org/officeDocument/2006/relationships/image" Target="../media/image34.png" /><Relationship Id="rId5" Type="http://schemas.openxmlformats.org/officeDocument/2006/relationships/image" Target="../media/image33.png" /><Relationship Id="rId4" Type="http://schemas.openxmlformats.org/officeDocument/2006/relationships/image" Target="../media/image3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20C37224-25B4-4599-9F51-E0607A019BBD}"/>
              </a:ext>
            </a:extLst>
          </p:cNvPr>
          <p:cNvSpPr txBox="1"/>
          <p:nvPr/>
        </p:nvSpPr>
        <p:spPr>
          <a:xfrm>
            <a:off x="1578032" y="3319395"/>
            <a:ext cx="5099112" cy="2646878"/>
          </a:xfrm>
          <a:prstGeom prst="rect">
            <a:avLst/>
          </a:prstGeom>
          <a:noFill/>
        </p:spPr>
        <p:txBody>
          <a:bodyPr wrap="square" rtlCol="0">
            <a:spAutoFit/>
          </a:bodyPr>
          <a:lstStyle/>
          <a:p>
            <a:r>
              <a:rPr lang="pt-BR" sz="16600" b="1" dirty="0">
                <a:latin typeface="Arvo" panose="02000000000000000000"/>
                <a:ea typeface="MS PGothic" panose="020B0600070205080204" pitchFamily="34" charset="-128"/>
              </a:rPr>
              <a:t>BPL’s</a:t>
            </a:r>
          </a:p>
        </p:txBody>
      </p:sp>
      <p:sp>
        <p:nvSpPr>
          <p:cNvPr id="8" name="CaixaDeTexto 7">
            <a:extLst>
              <a:ext uri="{FF2B5EF4-FFF2-40B4-BE49-F238E27FC236}">
                <a16:creationId xmlns:a16="http://schemas.microsoft.com/office/drawing/2014/main" id="{DF15838A-B4AF-49F0-8A23-75814037B385}"/>
              </a:ext>
            </a:extLst>
          </p:cNvPr>
          <p:cNvSpPr txBox="1"/>
          <p:nvPr/>
        </p:nvSpPr>
        <p:spPr>
          <a:xfrm>
            <a:off x="-644598" y="6484613"/>
            <a:ext cx="12600214" cy="369332"/>
          </a:xfrm>
          <a:prstGeom prst="rect">
            <a:avLst/>
          </a:prstGeom>
          <a:noFill/>
        </p:spPr>
        <p:txBody>
          <a:bodyPr wrap="square" rtlCol="0">
            <a:spAutoFit/>
          </a:bodyPr>
          <a:lstStyle/>
          <a:p>
            <a:pPr algn="ctr"/>
            <a:r>
              <a:rPr lang="pt-BR" b="1" dirty="0">
                <a:latin typeface="Candara" panose="020E0502030303020204" pitchFamily="34" charset="0"/>
                <a:ea typeface="MS PGothic" panose="020B0600070205080204" pitchFamily="34" charset="-128"/>
              </a:rPr>
              <a:t>Como não tacar fogo no laboratório</a:t>
            </a:r>
          </a:p>
        </p:txBody>
      </p:sp>
      <p:sp>
        <p:nvSpPr>
          <p:cNvPr id="10" name="Pentagon 9">
            <a:extLst>
              <a:ext uri="{FF2B5EF4-FFF2-40B4-BE49-F238E27FC236}">
                <a16:creationId xmlns:a16="http://schemas.microsoft.com/office/drawing/2014/main" id="{74A9CA31-B197-443F-B47C-F6E7D46CF4EF}"/>
              </a:ext>
            </a:extLst>
          </p:cNvPr>
          <p:cNvSpPr/>
          <p:nvPr/>
        </p:nvSpPr>
        <p:spPr>
          <a:xfrm>
            <a:off x="6398524" y="5904281"/>
            <a:ext cx="3459708" cy="493114"/>
          </a:xfrm>
          <a:prstGeom prst="homePlate">
            <a:avLst/>
          </a:prstGeom>
          <a:solidFill>
            <a:srgbClr val="79EFFB">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err="1">
                <a:solidFill>
                  <a:schemeClr val="tx1"/>
                </a:solidFill>
                <a:latin typeface="Arvo" panose="02000000000000000000" pitchFamily="2" charset="0"/>
              </a:rPr>
              <a:t>LabMico</a:t>
            </a:r>
            <a:endParaRPr lang="pt-BR" sz="2400" dirty="0">
              <a:solidFill>
                <a:schemeClr val="tx1"/>
              </a:solidFill>
              <a:latin typeface="Arvo" panose="02000000000000000000" pitchFamily="2" charset="0"/>
            </a:endParaRPr>
          </a:p>
        </p:txBody>
      </p:sp>
      <p:sp>
        <p:nvSpPr>
          <p:cNvPr id="11" name="Pentagon 8">
            <a:extLst>
              <a:ext uri="{FF2B5EF4-FFF2-40B4-BE49-F238E27FC236}">
                <a16:creationId xmlns:a16="http://schemas.microsoft.com/office/drawing/2014/main" id="{5E608203-9787-4855-817D-18F22A019C91}"/>
              </a:ext>
            </a:extLst>
          </p:cNvPr>
          <p:cNvSpPr/>
          <p:nvPr/>
        </p:nvSpPr>
        <p:spPr>
          <a:xfrm>
            <a:off x="3264089" y="5904281"/>
            <a:ext cx="3459708" cy="493114"/>
          </a:xfrm>
          <a:prstGeom prst="homePlate">
            <a:avLst/>
          </a:prstGeom>
          <a:solidFill>
            <a:srgbClr val="BEE935">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solidFill>
                <a:latin typeface="Arvo" panose="02000000000000000000" pitchFamily="2" charset="0"/>
              </a:rPr>
              <a:t>Ciências Biológicas</a:t>
            </a:r>
          </a:p>
        </p:txBody>
      </p:sp>
      <p:sp>
        <p:nvSpPr>
          <p:cNvPr id="12" name="Pentagon 4">
            <a:extLst>
              <a:ext uri="{FF2B5EF4-FFF2-40B4-BE49-F238E27FC236}">
                <a16:creationId xmlns:a16="http://schemas.microsoft.com/office/drawing/2014/main" id="{B663E33A-4B9B-4657-AB9F-2F8374E2C491}"/>
              </a:ext>
            </a:extLst>
          </p:cNvPr>
          <p:cNvSpPr/>
          <p:nvPr/>
        </p:nvSpPr>
        <p:spPr>
          <a:xfrm>
            <a:off x="0" y="5904281"/>
            <a:ext cx="3459708" cy="493114"/>
          </a:xfrm>
          <a:prstGeom prst="homePlate">
            <a:avLst/>
          </a:prstGeom>
          <a:solidFill>
            <a:schemeClr val="bg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solidFill>
                <a:latin typeface="Arvo" panose="02000000000000000000" pitchFamily="2" charset="0"/>
              </a:rPr>
              <a:t>Kalil Mubarac</a:t>
            </a:r>
          </a:p>
        </p:txBody>
      </p:sp>
      <p:pic>
        <p:nvPicPr>
          <p:cNvPr id="31" name="Imagem 30">
            <a:extLst>
              <a:ext uri="{FF2B5EF4-FFF2-40B4-BE49-F238E27FC236}">
                <a16:creationId xmlns:a16="http://schemas.microsoft.com/office/drawing/2014/main" id="{CF9A5FA9-893A-46DB-9A9F-CD8C3FC878D0}"/>
              </a:ext>
            </a:extLst>
          </p:cNvPr>
          <p:cNvPicPr>
            <a:picLocks noChangeAspect="1"/>
          </p:cNvPicPr>
          <p:nvPr/>
        </p:nvPicPr>
        <p:blipFill>
          <a:blip r:embed="rId2"/>
          <a:stretch>
            <a:fillRect/>
          </a:stretch>
        </p:blipFill>
        <p:spPr>
          <a:xfrm>
            <a:off x="6945976" y="2042696"/>
            <a:ext cx="1338554" cy="1338554"/>
          </a:xfrm>
          <a:prstGeom prst="rect">
            <a:avLst/>
          </a:prstGeom>
        </p:spPr>
      </p:pic>
      <p:pic>
        <p:nvPicPr>
          <p:cNvPr id="34" name="Imagem 33">
            <a:extLst>
              <a:ext uri="{FF2B5EF4-FFF2-40B4-BE49-F238E27FC236}">
                <a16:creationId xmlns:a16="http://schemas.microsoft.com/office/drawing/2014/main" id="{223B127F-F192-45D8-8133-8D0DB93379FB}"/>
              </a:ext>
            </a:extLst>
          </p:cNvPr>
          <p:cNvPicPr>
            <a:picLocks noChangeAspect="1"/>
          </p:cNvPicPr>
          <p:nvPr/>
        </p:nvPicPr>
        <p:blipFill>
          <a:blip r:embed="rId3"/>
          <a:stretch>
            <a:fillRect/>
          </a:stretch>
        </p:blipFill>
        <p:spPr>
          <a:xfrm>
            <a:off x="4356325" y="2090447"/>
            <a:ext cx="1299184" cy="1338553"/>
          </a:xfrm>
          <a:prstGeom prst="rect">
            <a:avLst/>
          </a:prstGeom>
        </p:spPr>
      </p:pic>
      <p:pic>
        <p:nvPicPr>
          <p:cNvPr id="36" name="Imagem 35">
            <a:extLst>
              <a:ext uri="{FF2B5EF4-FFF2-40B4-BE49-F238E27FC236}">
                <a16:creationId xmlns:a16="http://schemas.microsoft.com/office/drawing/2014/main" id="{CC23FC51-6A5E-457C-8AEB-E3CCA179945B}"/>
              </a:ext>
            </a:extLst>
          </p:cNvPr>
          <p:cNvPicPr>
            <a:picLocks noChangeAspect="1"/>
          </p:cNvPicPr>
          <p:nvPr/>
        </p:nvPicPr>
        <p:blipFill>
          <a:blip r:embed="rId4"/>
          <a:stretch>
            <a:fillRect/>
          </a:stretch>
        </p:blipFill>
        <p:spPr>
          <a:xfrm>
            <a:off x="1735868" y="6396"/>
            <a:ext cx="2705392" cy="2705392"/>
          </a:xfrm>
          <a:prstGeom prst="rect">
            <a:avLst/>
          </a:prstGeom>
        </p:spPr>
      </p:pic>
      <p:pic>
        <p:nvPicPr>
          <p:cNvPr id="37" name="Imagem 36">
            <a:extLst>
              <a:ext uri="{FF2B5EF4-FFF2-40B4-BE49-F238E27FC236}">
                <a16:creationId xmlns:a16="http://schemas.microsoft.com/office/drawing/2014/main" id="{D80F21AC-F2E2-40EE-A2F8-E6BC494DBAFE}"/>
              </a:ext>
            </a:extLst>
          </p:cNvPr>
          <p:cNvPicPr>
            <a:picLocks noChangeAspect="1"/>
          </p:cNvPicPr>
          <p:nvPr/>
        </p:nvPicPr>
        <p:blipFill>
          <a:blip r:embed="rId5"/>
          <a:stretch>
            <a:fillRect/>
          </a:stretch>
        </p:blipFill>
        <p:spPr>
          <a:xfrm>
            <a:off x="9463761" y="2511762"/>
            <a:ext cx="1257411" cy="1246800"/>
          </a:xfrm>
          <a:prstGeom prst="rect">
            <a:avLst/>
          </a:prstGeom>
        </p:spPr>
      </p:pic>
      <p:pic>
        <p:nvPicPr>
          <p:cNvPr id="41" name="Imagem 40">
            <a:extLst>
              <a:ext uri="{FF2B5EF4-FFF2-40B4-BE49-F238E27FC236}">
                <a16:creationId xmlns:a16="http://schemas.microsoft.com/office/drawing/2014/main" id="{A20207E0-6CE9-4555-A1A3-2BDCDF898D90}"/>
              </a:ext>
            </a:extLst>
          </p:cNvPr>
          <p:cNvPicPr>
            <a:picLocks noChangeAspect="1"/>
          </p:cNvPicPr>
          <p:nvPr/>
        </p:nvPicPr>
        <p:blipFill>
          <a:blip r:embed="rId6"/>
          <a:stretch>
            <a:fillRect/>
          </a:stretch>
        </p:blipFill>
        <p:spPr>
          <a:xfrm>
            <a:off x="5604158" y="-76398"/>
            <a:ext cx="1614750" cy="1690983"/>
          </a:xfrm>
          <a:prstGeom prst="rect">
            <a:avLst/>
          </a:prstGeom>
        </p:spPr>
      </p:pic>
      <p:pic>
        <p:nvPicPr>
          <p:cNvPr id="43" name="Imagem 42">
            <a:extLst>
              <a:ext uri="{FF2B5EF4-FFF2-40B4-BE49-F238E27FC236}">
                <a16:creationId xmlns:a16="http://schemas.microsoft.com/office/drawing/2014/main" id="{34A39CB8-D6E9-44E9-8000-16BCE879FCD6}"/>
              </a:ext>
            </a:extLst>
          </p:cNvPr>
          <p:cNvPicPr>
            <a:picLocks noChangeAspect="1"/>
          </p:cNvPicPr>
          <p:nvPr/>
        </p:nvPicPr>
        <p:blipFill>
          <a:blip r:embed="rId7"/>
          <a:stretch>
            <a:fillRect/>
          </a:stretch>
        </p:blipFill>
        <p:spPr>
          <a:xfrm>
            <a:off x="406419" y="1756358"/>
            <a:ext cx="1754955" cy="1696700"/>
          </a:xfrm>
          <a:prstGeom prst="rect">
            <a:avLst/>
          </a:prstGeom>
        </p:spPr>
      </p:pic>
      <p:pic>
        <p:nvPicPr>
          <p:cNvPr id="44" name="Imagem 43">
            <a:extLst>
              <a:ext uri="{FF2B5EF4-FFF2-40B4-BE49-F238E27FC236}">
                <a16:creationId xmlns:a16="http://schemas.microsoft.com/office/drawing/2014/main" id="{F1C20BE8-595F-40D6-8334-8109867BB107}"/>
              </a:ext>
            </a:extLst>
          </p:cNvPr>
          <p:cNvPicPr>
            <a:picLocks noChangeAspect="1"/>
          </p:cNvPicPr>
          <p:nvPr/>
        </p:nvPicPr>
        <p:blipFill>
          <a:blip r:embed="rId8"/>
          <a:stretch>
            <a:fillRect/>
          </a:stretch>
        </p:blipFill>
        <p:spPr>
          <a:xfrm>
            <a:off x="8350577" y="3494730"/>
            <a:ext cx="954791" cy="988589"/>
          </a:xfrm>
          <a:prstGeom prst="rect">
            <a:avLst/>
          </a:prstGeom>
        </p:spPr>
      </p:pic>
      <p:pic>
        <p:nvPicPr>
          <p:cNvPr id="45" name="Imagem 44">
            <a:extLst>
              <a:ext uri="{FF2B5EF4-FFF2-40B4-BE49-F238E27FC236}">
                <a16:creationId xmlns:a16="http://schemas.microsoft.com/office/drawing/2014/main" id="{E4AACE3C-1E7D-439C-9E22-44155A9A0B4A}"/>
              </a:ext>
            </a:extLst>
          </p:cNvPr>
          <p:cNvPicPr>
            <a:picLocks noChangeAspect="1"/>
          </p:cNvPicPr>
          <p:nvPr/>
        </p:nvPicPr>
        <p:blipFill>
          <a:blip r:embed="rId9"/>
          <a:stretch>
            <a:fillRect/>
          </a:stretch>
        </p:blipFill>
        <p:spPr>
          <a:xfrm>
            <a:off x="6625371" y="3453696"/>
            <a:ext cx="951205" cy="988589"/>
          </a:xfrm>
          <a:prstGeom prst="rect">
            <a:avLst/>
          </a:prstGeom>
        </p:spPr>
      </p:pic>
      <p:pic>
        <p:nvPicPr>
          <p:cNvPr id="46" name="Imagem 45">
            <a:extLst>
              <a:ext uri="{FF2B5EF4-FFF2-40B4-BE49-F238E27FC236}">
                <a16:creationId xmlns:a16="http://schemas.microsoft.com/office/drawing/2014/main" id="{2C092150-4C8B-4C4D-B7FB-6EC1B942AE01}"/>
              </a:ext>
            </a:extLst>
          </p:cNvPr>
          <p:cNvPicPr>
            <a:picLocks noChangeAspect="1"/>
          </p:cNvPicPr>
          <p:nvPr/>
        </p:nvPicPr>
        <p:blipFill>
          <a:blip r:embed="rId10"/>
          <a:stretch>
            <a:fillRect/>
          </a:stretch>
        </p:blipFill>
        <p:spPr>
          <a:xfrm>
            <a:off x="8381710" y="-39438"/>
            <a:ext cx="1119311" cy="1181231"/>
          </a:xfrm>
          <a:prstGeom prst="rect">
            <a:avLst/>
          </a:prstGeom>
        </p:spPr>
      </p:pic>
      <p:pic>
        <p:nvPicPr>
          <p:cNvPr id="47" name="Imagem 46">
            <a:extLst>
              <a:ext uri="{FF2B5EF4-FFF2-40B4-BE49-F238E27FC236}">
                <a16:creationId xmlns:a16="http://schemas.microsoft.com/office/drawing/2014/main" id="{63D61108-A4E2-420F-BD8A-3F175871575E}"/>
              </a:ext>
            </a:extLst>
          </p:cNvPr>
          <p:cNvPicPr>
            <a:picLocks noChangeAspect="1"/>
          </p:cNvPicPr>
          <p:nvPr/>
        </p:nvPicPr>
        <p:blipFill>
          <a:blip r:embed="rId11"/>
          <a:stretch>
            <a:fillRect/>
          </a:stretch>
        </p:blipFill>
        <p:spPr>
          <a:xfrm>
            <a:off x="8268318" y="1192801"/>
            <a:ext cx="1119311" cy="1194244"/>
          </a:xfrm>
          <a:prstGeom prst="rect">
            <a:avLst/>
          </a:prstGeom>
        </p:spPr>
      </p:pic>
      <p:cxnSp>
        <p:nvCxnSpPr>
          <p:cNvPr id="48" name="Straight Connector 297">
            <a:extLst>
              <a:ext uri="{FF2B5EF4-FFF2-40B4-BE49-F238E27FC236}">
                <a16:creationId xmlns:a16="http://schemas.microsoft.com/office/drawing/2014/main" id="{03570FB0-8435-4351-B2FD-9479FFCC4CD3}"/>
              </a:ext>
            </a:extLst>
          </p:cNvPr>
          <p:cNvCxnSpPr>
            <a:cxnSpLocks/>
          </p:cNvCxnSpPr>
          <p:nvPr/>
        </p:nvCxnSpPr>
        <p:spPr>
          <a:xfrm>
            <a:off x="3995802" y="2223968"/>
            <a:ext cx="445458" cy="346099"/>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51" name="Straight Connector 297">
            <a:extLst>
              <a:ext uri="{FF2B5EF4-FFF2-40B4-BE49-F238E27FC236}">
                <a16:creationId xmlns:a16="http://schemas.microsoft.com/office/drawing/2014/main" id="{9CF4DBE4-F650-4E41-AEBE-0234E77466A2}"/>
              </a:ext>
            </a:extLst>
          </p:cNvPr>
          <p:cNvCxnSpPr>
            <a:cxnSpLocks/>
          </p:cNvCxnSpPr>
          <p:nvPr/>
        </p:nvCxnSpPr>
        <p:spPr>
          <a:xfrm>
            <a:off x="5457418" y="3135162"/>
            <a:ext cx="1213082" cy="652325"/>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57" name="Straight Connector 297">
            <a:extLst>
              <a:ext uri="{FF2B5EF4-FFF2-40B4-BE49-F238E27FC236}">
                <a16:creationId xmlns:a16="http://schemas.microsoft.com/office/drawing/2014/main" id="{E408013D-D64F-410C-9292-73799B52A5B9}"/>
              </a:ext>
            </a:extLst>
          </p:cNvPr>
          <p:cNvCxnSpPr>
            <a:cxnSpLocks/>
            <a:endCxn id="41" idx="1"/>
          </p:cNvCxnSpPr>
          <p:nvPr/>
        </p:nvCxnSpPr>
        <p:spPr>
          <a:xfrm flipV="1">
            <a:off x="4296247" y="769094"/>
            <a:ext cx="1307911" cy="193166"/>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62" name="Straight Connector 297">
            <a:extLst>
              <a:ext uri="{FF2B5EF4-FFF2-40B4-BE49-F238E27FC236}">
                <a16:creationId xmlns:a16="http://schemas.microsoft.com/office/drawing/2014/main" id="{AC6D2F16-44D5-4358-8F1D-5C1E77A36433}"/>
              </a:ext>
            </a:extLst>
          </p:cNvPr>
          <p:cNvCxnSpPr>
            <a:cxnSpLocks/>
            <a:endCxn id="31" idx="1"/>
          </p:cNvCxnSpPr>
          <p:nvPr/>
        </p:nvCxnSpPr>
        <p:spPr>
          <a:xfrm>
            <a:off x="4296247" y="1631537"/>
            <a:ext cx="2649729" cy="1080436"/>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64" name="Straight Connector 297">
            <a:extLst>
              <a:ext uri="{FF2B5EF4-FFF2-40B4-BE49-F238E27FC236}">
                <a16:creationId xmlns:a16="http://schemas.microsoft.com/office/drawing/2014/main" id="{EFE0CABD-BB18-4117-9473-028DAB383C86}"/>
              </a:ext>
            </a:extLst>
          </p:cNvPr>
          <p:cNvCxnSpPr>
            <a:cxnSpLocks/>
            <a:endCxn id="46" idx="1"/>
          </p:cNvCxnSpPr>
          <p:nvPr/>
        </p:nvCxnSpPr>
        <p:spPr>
          <a:xfrm flipV="1">
            <a:off x="7159941" y="551178"/>
            <a:ext cx="1221769" cy="91079"/>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67" name="Straight Connector 297">
            <a:extLst>
              <a:ext uri="{FF2B5EF4-FFF2-40B4-BE49-F238E27FC236}">
                <a16:creationId xmlns:a16="http://schemas.microsoft.com/office/drawing/2014/main" id="{4DB91E66-6CB6-47DD-A67A-25EC9225A58B}"/>
              </a:ext>
            </a:extLst>
          </p:cNvPr>
          <p:cNvCxnSpPr>
            <a:cxnSpLocks/>
          </p:cNvCxnSpPr>
          <p:nvPr/>
        </p:nvCxnSpPr>
        <p:spPr>
          <a:xfrm>
            <a:off x="7001639" y="1204713"/>
            <a:ext cx="1362541" cy="482152"/>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70" name="Straight Connector 297">
            <a:extLst>
              <a:ext uri="{FF2B5EF4-FFF2-40B4-BE49-F238E27FC236}">
                <a16:creationId xmlns:a16="http://schemas.microsoft.com/office/drawing/2014/main" id="{B644A0D0-6EA3-470F-8B79-17B83C7DF0E0}"/>
              </a:ext>
            </a:extLst>
          </p:cNvPr>
          <p:cNvCxnSpPr>
            <a:cxnSpLocks/>
          </p:cNvCxnSpPr>
          <p:nvPr/>
        </p:nvCxnSpPr>
        <p:spPr>
          <a:xfrm>
            <a:off x="8234590" y="2873998"/>
            <a:ext cx="1286702" cy="102365"/>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74" name="Straight Connector 297">
            <a:extLst>
              <a:ext uri="{FF2B5EF4-FFF2-40B4-BE49-F238E27FC236}">
                <a16:creationId xmlns:a16="http://schemas.microsoft.com/office/drawing/2014/main" id="{05F21826-2A2A-4E6A-A372-FE60CB572CAA}"/>
              </a:ext>
            </a:extLst>
          </p:cNvPr>
          <p:cNvCxnSpPr>
            <a:cxnSpLocks/>
          </p:cNvCxnSpPr>
          <p:nvPr/>
        </p:nvCxnSpPr>
        <p:spPr>
          <a:xfrm>
            <a:off x="7907262" y="3218740"/>
            <a:ext cx="535661" cy="419657"/>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80" name="Straight Connector 297">
            <a:extLst>
              <a:ext uri="{FF2B5EF4-FFF2-40B4-BE49-F238E27FC236}">
                <a16:creationId xmlns:a16="http://schemas.microsoft.com/office/drawing/2014/main" id="{8173A0F0-66B8-40B3-AA79-8209595BBC4C}"/>
              </a:ext>
            </a:extLst>
          </p:cNvPr>
          <p:cNvCxnSpPr>
            <a:cxnSpLocks/>
          </p:cNvCxnSpPr>
          <p:nvPr/>
        </p:nvCxnSpPr>
        <p:spPr>
          <a:xfrm flipV="1">
            <a:off x="1845129" y="1978106"/>
            <a:ext cx="118105" cy="189447"/>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84" name="Straight Connector 297">
            <a:extLst>
              <a:ext uri="{FF2B5EF4-FFF2-40B4-BE49-F238E27FC236}">
                <a16:creationId xmlns:a16="http://schemas.microsoft.com/office/drawing/2014/main" id="{523B2C50-06EB-4195-AE10-E8C0DD3E956B}"/>
              </a:ext>
            </a:extLst>
          </p:cNvPr>
          <p:cNvCxnSpPr>
            <a:cxnSpLocks/>
          </p:cNvCxnSpPr>
          <p:nvPr/>
        </p:nvCxnSpPr>
        <p:spPr>
          <a:xfrm flipV="1">
            <a:off x="774817" y="3279963"/>
            <a:ext cx="226297" cy="613136"/>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293B8DCA-0D44-47F2-8CC9-6F21EFFE0546}"/>
              </a:ext>
            </a:extLst>
          </p:cNvPr>
          <p:cNvPicPr>
            <a:picLocks noChangeAspect="1"/>
          </p:cNvPicPr>
          <p:nvPr/>
        </p:nvPicPr>
        <p:blipFill>
          <a:blip r:embed="rId12"/>
          <a:stretch>
            <a:fillRect/>
          </a:stretch>
        </p:blipFill>
        <p:spPr>
          <a:xfrm>
            <a:off x="60585" y="4035704"/>
            <a:ext cx="1236029" cy="1236029"/>
          </a:xfrm>
          <a:prstGeom prst="rect">
            <a:avLst/>
          </a:prstGeom>
        </p:spPr>
      </p:pic>
    </p:spTree>
    <p:extLst>
      <p:ext uri="{BB962C8B-B14F-4D97-AF65-F5344CB8AC3E}">
        <p14:creationId xmlns:p14="http://schemas.microsoft.com/office/powerpoint/2010/main" val="987044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DE">
            <a:alpha val="55686"/>
          </a:srgbClr>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B59BA18-5E93-4C0B-A6C5-7E555CD493EB}"/>
              </a:ext>
            </a:extLst>
          </p:cNvPr>
          <p:cNvSpPr/>
          <p:nvPr/>
        </p:nvSpPr>
        <p:spPr>
          <a:xfrm>
            <a:off x="3504150" y="299314"/>
            <a:ext cx="4006033" cy="1015663"/>
          </a:xfrm>
          <a:prstGeom prst="rect">
            <a:avLst/>
          </a:prstGeom>
        </p:spPr>
        <p:txBody>
          <a:bodyPr wrap="none">
            <a:spAutoFit/>
          </a:bodyPr>
          <a:lstStyle/>
          <a:p>
            <a:pPr lvl="0" algn="ctr"/>
            <a:r>
              <a:rPr lang="pt-BR" sz="6000" b="1" dirty="0" err="1">
                <a:solidFill>
                  <a:prstClr val="black">
                    <a:lumMod val="85000"/>
                    <a:lumOff val="15000"/>
                  </a:prstClr>
                </a:solidFill>
                <a:latin typeface="Arvo" panose="02000000000000000000"/>
                <a:ea typeface="MS PGothic" panose="020B0600070205080204" pitchFamily="34" charset="-128"/>
              </a:rPr>
              <a:t>Ultrafreezer</a:t>
            </a:r>
            <a:endParaRPr lang="pt-BR" sz="6000" b="1" dirty="0">
              <a:solidFill>
                <a:prstClr val="black">
                  <a:lumMod val="85000"/>
                  <a:lumOff val="15000"/>
                </a:prstClr>
              </a:solidFill>
              <a:latin typeface="Arvo" panose="02000000000000000000"/>
              <a:ea typeface="MS PGothic" panose="020B0600070205080204" pitchFamily="34" charset="-128"/>
            </a:endParaRPr>
          </a:p>
        </p:txBody>
      </p:sp>
      <p:sp>
        <p:nvSpPr>
          <p:cNvPr id="16" name="Retângulo 15">
            <a:extLst>
              <a:ext uri="{FF2B5EF4-FFF2-40B4-BE49-F238E27FC236}">
                <a16:creationId xmlns:a16="http://schemas.microsoft.com/office/drawing/2014/main" id="{E697499E-2FC3-4F77-8CCF-109E60B4AD6E}"/>
              </a:ext>
            </a:extLst>
          </p:cNvPr>
          <p:cNvSpPr/>
          <p:nvPr/>
        </p:nvSpPr>
        <p:spPr>
          <a:xfrm>
            <a:off x="3960932" y="1948833"/>
            <a:ext cx="4784259" cy="707886"/>
          </a:xfrm>
          <a:prstGeom prst="rect">
            <a:avLst/>
          </a:prstGeom>
        </p:spPr>
        <p:txBody>
          <a:bodyPr wrap="none">
            <a:spAutoFit/>
          </a:bodyPr>
          <a:lstStyle/>
          <a:p>
            <a:pPr lvl="0" algn="ctr"/>
            <a:r>
              <a:rPr lang="pt-BR" sz="4000" b="1" dirty="0">
                <a:solidFill>
                  <a:prstClr val="black">
                    <a:lumMod val="85000"/>
                    <a:lumOff val="15000"/>
                  </a:prstClr>
                </a:solidFill>
                <a:latin typeface="Arvo" panose="02000000000000000000"/>
                <a:ea typeface="MS PGothic" panose="020B0600070205080204" pitchFamily="34" charset="-128"/>
              </a:rPr>
              <a:t>Ambiente &amp; Alocação</a:t>
            </a:r>
          </a:p>
        </p:txBody>
      </p:sp>
      <p:pic>
        <p:nvPicPr>
          <p:cNvPr id="6150" name="Picture 6">
            <a:extLst>
              <a:ext uri="{FF2B5EF4-FFF2-40B4-BE49-F238E27FC236}">
                <a16:creationId xmlns:a16="http://schemas.microsoft.com/office/drawing/2014/main" id="{0873B4EA-AF5E-404F-8751-3F056F443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05" y="0"/>
            <a:ext cx="45164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Retângulo 18">
            <a:extLst>
              <a:ext uri="{FF2B5EF4-FFF2-40B4-BE49-F238E27FC236}">
                <a16:creationId xmlns:a16="http://schemas.microsoft.com/office/drawing/2014/main" id="{15CFB6B5-0B76-4A40-B01D-C0D88BB43B73}"/>
              </a:ext>
            </a:extLst>
          </p:cNvPr>
          <p:cNvSpPr/>
          <p:nvPr/>
        </p:nvSpPr>
        <p:spPr>
          <a:xfrm>
            <a:off x="3960932" y="3024659"/>
            <a:ext cx="4649991" cy="707886"/>
          </a:xfrm>
          <a:prstGeom prst="rect">
            <a:avLst/>
          </a:prstGeom>
        </p:spPr>
        <p:txBody>
          <a:bodyPr wrap="none">
            <a:spAutoFit/>
          </a:bodyPr>
          <a:lstStyle/>
          <a:p>
            <a:pPr lvl="0" algn="ctr"/>
            <a:r>
              <a:rPr lang="pt-BR" sz="4000" b="1" dirty="0">
                <a:solidFill>
                  <a:prstClr val="black">
                    <a:lumMod val="85000"/>
                    <a:lumOff val="15000"/>
                  </a:prstClr>
                </a:solidFill>
                <a:latin typeface="Arvo" panose="02000000000000000000"/>
                <a:ea typeface="MS PGothic" panose="020B0600070205080204" pitchFamily="34" charset="-128"/>
              </a:rPr>
              <a:t>Recuperação térmica</a:t>
            </a:r>
          </a:p>
        </p:txBody>
      </p:sp>
      <p:sp>
        <p:nvSpPr>
          <p:cNvPr id="20" name="Retângulo 19">
            <a:extLst>
              <a:ext uri="{FF2B5EF4-FFF2-40B4-BE49-F238E27FC236}">
                <a16:creationId xmlns:a16="http://schemas.microsoft.com/office/drawing/2014/main" id="{22E66782-F78E-4711-BC05-F1E0B22556AE}"/>
              </a:ext>
            </a:extLst>
          </p:cNvPr>
          <p:cNvSpPr/>
          <p:nvPr/>
        </p:nvSpPr>
        <p:spPr>
          <a:xfrm>
            <a:off x="4018286" y="5039136"/>
            <a:ext cx="2386166" cy="707886"/>
          </a:xfrm>
          <a:prstGeom prst="rect">
            <a:avLst/>
          </a:prstGeom>
        </p:spPr>
        <p:txBody>
          <a:bodyPr wrap="none">
            <a:spAutoFit/>
          </a:bodyPr>
          <a:lstStyle/>
          <a:p>
            <a:pPr lvl="0" algn="ctr"/>
            <a:r>
              <a:rPr lang="pt-BR" sz="4000" b="1" dirty="0">
                <a:solidFill>
                  <a:prstClr val="black">
                    <a:lumMod val="85000"/>
                    <a:lumOff val="15000"/>
                  </a:prstClr>
                </a:solidFill>
                <a:latin typeface="Arvo" panose="02000000000000000000"/>
                <a:ea typeface="MS PGothic" panose="020B0600070205080204" pitchFamily="34" charset="-128"/>
              </a:rPr>
              <a:t>Geradores</a:t>
            </a:r>
          </a:p>
        </p:txBody>
      </p:sp>
      <p:sp>
        <p:nvSpPr>
          <p:cNvPr id="21" name="Retângulo 20">
            <a:extLst>
              <a:ext uri="{FF2B5EF4-FFF2-40B4-BE49-F238E27FC236}">
                <a16:creationId xmlns:a16="http://schemas.microsoft.com/office/drawing/2014/main" id="{4FBA8E6D-8507-4FC7-BF43-7B5922E30E2B}"/>
              </a:ext>
            </a:extLst>
          </p:cNvPr>
          <p:cNvSpPr/>
          <p:nvPr/>
        </p:nvSpPr>
        <p:spPr>
          <a:xfrm>
            <a:off x="3960932" y="3977308"/>
            <a:ext cx="5266891" cy="707886"/>
          </a:xfrm>
          <a:prstGeom prst="rect">
            <a:avLst/>
          </a:prstGeom>
        </p:spPr>
        <p:txBody>
          <a:bodyPr wrap="none">
            <a:spAutoFit/>
          </a:bodyPr>
          <a:lstStyle/>
          <a:p>
            <a:pPr lvl="0" algn="ctr"/>
            <a:r>
              <a:rPr lang="pt-BR" sz="4000" b="1" dirty="0">
                <a:solidFill>
                  <a:prstClr val="black">
                    <a:lumMod val="85000"/>
                    <a:lumOff val="15000"/>
                  </a:prstClr>
                </a:solidFill>
                <a:latin typeface="Arvo" panose="02000000000000000000"/>
                <a:ea typeface="MS PGothic" panose="020B0600070205080204" pitchFamily="34" charset="-128"/>
              </a:rPr>
              <a:t>Manutenção preventiva</a:t>
            </a:r>
          </a:p>
        </p:txBody>
      </p:sp>
    </p:spTree>
    <p:extLst>
      <p:ext uri="{BB962C8B-B14F-4D97-AF65-F5344CB8AC3E}">
        <p14:creationId xmlns:p14="http://schemas.microsoft.com/office/powerpoint/2010/main" val="87509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55686"/>
          </a:schemeClr>
        </a:solidFill>
        <a:effectLst/>
      </p:bgPr>
    </p:bg>
    <p:spTree>
      <p:nvGrpSpPr>
        <p:cNvPr id="1" name=""/>
        <p:cNvGrpSpPr/>
        <p:nvPr/>
      </p:nvGrpSpPr>
      <p:grpSpPr>
        <a:xfrm>
          <a:off x="0" y="0"/>
          <a:ext cx="0" cy="0"/>
          <a:chOff x="0" y="0"/>
          <a:chExt cx="0" cy="0"/>
        </a:xfrm>
      </p:grpSpPr>
      <p:pic>
        <p:nvPicPr>
          <p:cNvPr id="27" name="Imagem 26">
            <a:extLst>
              <a:ext uri="{FF2B5EF4-FFF2-40B4-BE49-F238E27FC236}">
                <a16:creationId xmlns:a16="http://schemas.microsoft.com/office/drawing/2014/main" id="{9F8D5792-4484-43C5-8713-4608050084BE}"/>
              </a:ext>
            </a:extLst>
          </p:cNvPr>
          <p:cNvPicPr>
            <a:picLocks noChangeAspect="1"/>
          </p:cNvPicPr>
          <p:nvPr/>
        </p:nvPicPr>
        <p:blipFill>
          <a:blip r:embed="rId3"/>
          <a:stretch>
            <a:fillRect/>
          </a:stretch>
        </p:blipFill>
        <p:spPr>
          <a:xfrm>
            <a:off x="9284189" y="2815105"/>
            <a:ext cx="2223382" cy="3111076"/>
          </a:xfrm>
          <a:prstGeom prst="rect">
            <a:avLst/>
          </a:prstGeom>
        </p:spPr>
      </p:pic>
      <p:pic>
        <p:nvPicPr>
          <p:cNvPr id="3" name="Imagem 2">
            <a:extLst>
              <a:ext uri="{FF2B5EF4-FFF2-40B4-BE49-F238E27FC236}">
                <a16:creationId xmlns:a16="http://schemas.microsoft.com/office/drawing/2014/main" id="{31451B27-5F99-4271-9C38-FA98430C5CDC}"/>
              </a:ext>
            </a:extLst>
          </p:cNvPr>
          <p:cNvPicPr>
            <a:picLocks noChangeAspect="1"/>
          </p:cNvPicPr>
          <p:nvPr/>
        </p:nvPicPr>
        <p:blipFill>
          <a:blip r:embed="rId4"/>
          <a:stretch>
            <a:fillRect/>
          </a:stretch>
        </p:blipFill>
        <p:spPr>
          <a:xfrm>
            <a:off x="185270" y="2220685"/>
            <a:ext cx="1364143" cy="3067303"/>
          </a:xfrm>
          <a:prstGeom prst="rect">
            <a:avLst/>
          </a:prstGeom>
        </p:spPr>
      </p:pic>
      <p:sp>
        <p:nvSpPr>
          <p:cNvPr id="5" name="Retângulo 4">
            <a:extLst>
              <a:ext uri="{FF2B5EF4-FFF2-40B4-BE49-F238E27FC236}">
                <a16:creationId xmlns:a16="http://schemas.microsoft.com/office/drawing/2014/main" id="{27480401-F8BC-4ECF-A304-F51460B2AD07}"/>
              </a:ext>
            </a:extLst>
          </p:cNvPr>
          <p:cNvSpPr/>
          <p:nvPr/>
        </p:nvSpPr>
        <p:spPr>
          <a:xfrm rot="16200000">
            <a:off x="97159" y="4095319"/>
            <a:ext cx="931665" cy="307777"/>
          </a:xfrm>
          <a:prstGeom prst="rect">
            <a:avLst/>
          </a:prstGeom>
        </p:spPr>
        <p:txBody>
          <a:bodyPr wrap="none">
            <a:spAutoFit/>
          </a:bodyPr>
          <a:lstStyle/>
          <a:p>
            <a:pPr lvl="0"/>
            <a:r>
              <a:rPr lang="pt-BR" sz="1400" b="1" dirty="0">
                <a:ln>
                  <a:solidFill>
                    <a:prstClr val="black"/>
                  </a:solidFill>
                </a:ln>
                <a:solidFill>
                  <a:prstClr val="black"/>
                </a:solidFill>
                <a:latin typeface="Candara Light" panose="020E0502030303020204" pitchFamily="34" charset="0"/>
              </a:rPr>
              <a:t>Destilador</a:t>
            </a:r>
          </a:p>
        </p:txBody>
      </p:sp>
      <p:cxnSp>
        <p:nvCxnSpPr>
          <p:cNvPr id="7" name="Straight Connector 5">
            <a:extLst>
              <a:ext uri="{FF2B5EF4-FFF2-40B4-BE49-F238E27FC236}">
                <a16:creationId xmlns:a16="http://schemas.microsoft.com/office/drawing/2014/main" id="{1FC78853-766F-4054-B390-657AD1BB5A8D}"/>
              </a:ext>
            </a:extLst>
          </p:cNvPr>
          <p:cNvCxnSpPr>
            <a:cxnSpLocks/>
          </p:cNvCxnSpPr>
          <p:nvPr/>
        </p:nvCxnSpPr>
        <p:spPr>
          <a:xfrm flipV="1">
            <a:off x="4820796" y="2362032"/>
            <a:ext cx="0" cy="518479"/>
          </a:xfrm>
          <a:prstGeom prst="line">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Retângulo 10">
            <a:extLst>
              <a:ext uri="{FF2B5EF4-FFF2-40B4-BE49-F238E27FC236}">
                <a16:creationId xmlns:a16="http://schemas.microsoft.com/office/drawing/2014/main" id="{2569C2EB-D380-4ABF-BB23-E56115A43CA7}"/>
              </a:ext>
            </a:extLst>
          </p:cNvPr>
          <p:cNvSpPr/>
          <p:nvPr/>
        </p:nvSpPr>
        <p:spPr>
          <a:xfrm>
            <a:off x="1737576" y="5938555"/>
            <a:ext cx="1635384" cy="400110"/>
          </a:xfrm>
          <a:prstGeom prst="rect">
            <a:avLst/>
          </a:prstGeom>
        </p:spPr>
        <p:txBody>
          <a:bodyPr wrap="none">
            <a:spAutoFit/>
          </a:bodyPr>
          <a:lstStyle/>
          <a:p>
            <a:pPr lvl="0"/>
            <a:r>
              <a:rPr lang="pt-BR" sz="2000" b="1" dirty="0">
                <a:ln>
                  <a:solidFill>
                    <a:prstClr val="black"/>
                  </a:solidFill>
                </a:ln>
                <a:solidFill>
                  <a:prstClr val="black"/>
                </a:solidFill>
                <a:latin typeface="Candara Light" panose="020E0502030303020204" pitchFamily="34" charset="0"/>
              </a:rPr>
              <a:t>H2O destilada</a:t>
            </a:r>
          </a:p>
        </p:txBody>
      </p:sp>
      <p:sp>
        <p:nvSpPr>
          <p:cNvPr id="12" name="Retângulo 11">
            <a:extLst>
              <a:ext uri="{FF2B5EF4-FFF2-40B4-BE49-F238E27FC236}">
                <a16:creationId xmlns:a16="http://schemas.microsoft.com/office/drawing/2014/main" id="{7B39CF7E-EA09-49DE-968F-AA9CCED5613A}"/>
              </a:ext>
            </a:extLst>
          </p:cNvPr>
          <p:cNvSpPr/>
          <p:nvPr/>
        </p:nvSpPr>
        <p:spPr>
          <a:xfrm>
            <a:off x="1549413" y="1245292"/>
            <a:ext cx="906017" cy="584775"/>
          </a:xfrm>
          <a:prstGeom prst="rect">
            <a:avLst/>
          </a:prstGeom>
        </p:spPr>
        <p:txBody>
          <a:bodyPr wrap="none">
            <a:spAutoFit/>
          </a:bodyPr>
          <a:lstStyle/>
          <a:p>
            <a:pPr lvl="0"/>
            <a:r>
              <a:rPr lang="pt-BR" sz="3200" b="1" dirty="0">
                <a:ln>
                  <a:solidFill>
                    <a:prstClr val="black"/>
                  </a:solidFill>
                </a:ln>
                <a:solidFill>
                  <a:prstClr val="black"/>
                </a:solidFill>
                <a:latin typeface="Candara Light" panose="020E0502030303020204" pitchFamily="34" charset="0"/>
              </a:rPr>
              <a:t>H2O</a:t>
            </a:r>
          </a:p>
        </p:txBody>
      </p:sp>
      <p:cxnSp>
        <p:nvCxnSpPr>
          <p:cNvPr id="13" name="Curved Connector 229">
            <a:extLst>
              <a:ext uri="{FF2B5EF4-FFF2-40B4-BE49-F238E27FC236}">
                <a16:creationId xmlns:a16="http://schemas.microsoft.com/office/drawing/2014/main" id="{7FB784E6-824C-413D-BD7E-94EAA4FA788E}"/>
              </a:ext>
            </a:extLst>
          </p:cNvPr>
          <p:cNvCxnSpPr>
            <a:cxnSpLocks/>
            <a:endCxn id="3" idx="0"/>
          </p:cNvCxnSpPr>
          <p:nvPr/>
        </p:nvCxnSpPr>
        <p:spPr>
          <a:xfrm rot="10800000" flipV="1">
            <a:off x="867343" y="1570011"/>
            <a:ext cx="682071" cy="650673"/>
          </a:xfrm>
          <a:prstGeom prst="curvedConnector2">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Curved Connector 229">
            <a:extLst>
              <a:ext uri="{FF2B5EF4-FFF2-40B4-BE49-F238E27FC236}">
                <a16:creationId xmlns:a16="http://schemas.microsoft.com/office/drawing/2014/main" id="{23FBE474-45A3-426A-9876-6ABE72B016B6}"/>
              </a:ext>
            </a:extLst>
          </p:cNvPr>
          <p:cNvCxnSpPr>
            <a:cxnSpLocks/>
          </p:cNvCxnSpPr>
          <p:nvPr/>
        </p:nvCxnSpPr>
        <p:spPr>
          <a:xfrm rot="5400000" flipV="1">
            <a:off x="851642" y="5472238"/>
            <a:ext cx="682071" cy="650673"/>
          </a:xfrm>
          <a:prstGeom prst="curvedConnector2">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pic>
        <p:nvPicPr>
          <p:cNvPr id="20" name="Imagem 19">
            <a:extLst>
              <a:ext uri="{FF2B5EF4-FFF2-40B4-BE49-F238E27FC236}">
                <a16:creationId xmlns:a16="http://schemas.microsoft.com/office/drawing/2014/main" id="{3A68D401-F0B4-4211-9B5B-17C939FDAF7C}"/>
              </a:ext>
            </a:extLst>
          </p:cNvPr>
          <p:cNvPicPr>
            <a:picLocks noChangeAspect="1"/>
          </p:cNvPicPr>
          <p:nvPr/>
        </p:nvPicPr>
        <p:blipFill>
          <a:blip r:embed="rId5"/>
          <a:stretch>
            <a:fillRect/>
          </a:stretch>
        </p:blipFill>
        <p:spPr>
          <a:xfrm rot="17201871">
            <a:off x="3539618" y="5159309"/>
            <a:ext cx="1247949" cy="1276528"/>
          </a:xfrm>
          <a:prstGeom prst="rect">
            <a:avLst/>
          </a:prstGeom>
        </p:spPr>
      </p:pic>
      <p:pic>
        <p:nvPicPr>
          <p:cNvPr id="21" name="Imagem 20">
            <a:extLst>
              <a:ext uri="{FF2B5EF4-FFF2-40B4-BE49-F238E27FC236}">
                <a16:creationId xmlns:a16="http://schemas.microsoft.com/office/drawing/2014/main" id="{4FF40B39-F1FD-49A6-8754-47405AD9FC1D}"/>
              </a:ext>
            </a:extLst>
          </p:cNvPr>
          <p:cNvPicPr>
            <a:picLocks noChangeAspect="1"/>
          </p:cNvPicPr>
          <p:nvPr/>
        </p:nvPicPr>
        <p:blipFill>
          <a:blip r:embed="rId4"/>
          <a:stretch>
            <a:fillRect/>
          </a:stretch>
        </p:blipFill>
        <p:spPr>
          <a:xfrm>
            <a:off x="4225878" y="3042542"/>
            <a:ext cx="1049884" cy="2360685"/>
          </a:xfrm>
          <a:prstGeom prst="rect">
            <a:avLst/>
          </a:prstGeom>
        </p:spPr>
      </p:pic>
      <p:sp>
        <p:nvSpPr>
          <p:cNvPr id="22" name="Retângulo 21">
            <a:extLst>
              <a:ext uri="{FF2B5EF4-FFF2-40B4-BE49-F238E27FC236}">
                <a16:creationId xmlns:a16="http://schemas.microsoft.com/office/drawing/2014/main" id="{2CEC6B3E-609E-4757-BFA7-5C6016D58A43}"/>
              </a:ext>
            </a:extLst>
          </p:cNvPr>
          <p:cNvSpPr/>
          <p:nvPr/>
        </p:nvSpPr>
        <p:spPr>
          <a:xfrm rot="16200000">
            <a:off x="4066869" y="4534828"/>
            <a:ext cx="931665" cy="307777"/>
          </a:xfrm>
          <a:prstGeom prst="rect">
            <a:avLst/>
          </a:prstGeom>
        </p:spPr>
        <p:txBody>
          <a:bodyPr wrap="none">
            <a:spAutoFit/>
          </a:bodyPr>
          <a:lstStyle/>
          <a:p>
            <a:pPr lvl="0"/>
            <a:r>
              <a:rPr lang="pt-BR" sz="1400" b="1" dirty="0">
                <a:ln>
                  <a:solidFill>
                    <a:prstClr val="black"/>
                  </a:solidFill>
                </a:ln>
                <a:solidFill>
                  <a:prstClr val="black"/>
                </a:solidFill>
                <a:latin typeface="Candara Light" panose="020E0502030303020204" pitchFamily="34" charset="0"/>
              </a:rPr>
              <a:t>Destilador</a:t>
            </a:r>
          </a:p>
        </p:txBody>
      </p:sp>
      <p:sp>
        <p:nvSpPr>
          <p:cNvPr id="23" name="Retângulo 22">
            <a:extLst>
              <a:ext uri="{FF2B5EF4-FFF2-40B4-BE49-F238E27FC236}">
                <a16:creationId xmlns:a16="http://schemas.microsoft.com/office/drawing/2014/main" id="{F8DF7545-3B2C-421D-AE0D-853FB4CE0A28}"/>
              </a:ext>
            </a:extLst>
          </p:cNvPr>
          <p:cNvSpPr/>
          <p:nvPr/>
        </p:nvSpPr>
        <p:spPr>
          <a:xfrm>
            <a:off x="3933128" y="1961922"/>
            <a:ext cx="1846980" cy="400110"/>
          </a:xfrm>
          <a:prstGeom prst="rect">
            <a:avLst/>
          </a:prstGeom>
        </p:spPr>
        <p:txBody>
          <a:bodyPr wrap="none">
            <a:spAutoFit/>
          </a:bodyPr>
          <a:lstStyle/>
          <a:p>
            <a:pPr lvl="0"/>
            <a:r>
              <a:rPr lang="pt-BR" sz="2000" b="1" dirty="0">
                <a:ln>
                  <a:solidFill>
                    <a:prstClr val="black"/>
                  </a:solidFill>
                </a:ln>
                <a:solidFill>
                  <a:prstClr val="black"/>
                </a:solidFill>
                <a:latin typeface="Candara Light" panose="020E0502030303020204" pitchFamily="34" charset="0"/>
              </a:rPr>
              <a:t>H2O </a:t>
            </a:r>
            <a:r>
              <a:rPr lang="pt-BR" sz="2000" b="1" dirty="0" err="1">
                <a:ln>
                  <a:solidFill>
                    <a:prstClr val="black"/>
                  </a:solidFill>
                </a:ln>
                <a:solidFill>
                  <a:prstClr val="black"/>
                </a:solidFill>
                <a:latin typeface="Candara Light" panose="020E0502030303020204" pitchFamily="34" charset="0"/>
              </a:rPr>
              <a:t>BIdestilada</a:t>
            </a:r>
            <a:endParaRPr lang="pt-BR" sz="2000" b="1" dirty="0">
              <a:ln>
                <a:solidFill>
                  <a:prstClr val="black"/>
                </a:solidFill>
              </a:ln>
              <a:solidFill>
                <a:prstClr val="black"/>
              </a:solidFill>
              <a:latin typeface="Candara Light" panose="020E0502030303020204" pitchFamily="34" charset="0"/>
            </a:endParaRPr>
          </a:p>
        </p:txBody>
      </p:sp>
      <p:pic>
        <p:nvPicPr>
          <p:cNvPr id="25" name="Imagem 24">
            <a:extLst>
              <a:ext uri="{FF2B5EF4-FFF2-40B4-BE49-F238E27FC236}">
                <a16:creationId xmlns:a16="http://schemas.microsoft.com/office/drawing/2014/main" id="{DF02F105-95AA-4A99-884E-F8A9EE0336CA}"/>
              </a:ext>
            </a:extLst>
          </p:cNvPr>
          <p:cNvPicPr>
            <a:picLocks noChangeAspect="1"/>
          </p:cNvPicPr>
          <p:nvPr/>
        </p:nvPicPr>
        <p:blipFill>
          <a:blip r:embed="rId6"/>
          <a:stretch>
            <a:fillRect/>
          </a:stretch>
        </p:blipFill>
        <p:spPr>
          <a:xfrm>
            <a:off x="6022506" y="239567"/>
            <a:ext cx="3859442" cy="2447188"/>
          </a:xfrm>
          <a:prstGeom prst="rect">
            <a:avLst/>
          </a:prstGeom>
          <a:ln>
            <a:solidFill>
              <a:schemeClr val="tx1"/>
            </a:solidFill>
          </a:ln>
        </p:spPr>
      </p:pic>
      <p:sp>
        <p:nvSpPr>
          <p:cNvPr id="26" name="Retângulo 25">
            <a:extLst>
              <a:ext uri="{FF2B5EF4-FFF2-40B4-BE49-F238E27FC236}">
                <a16:creationId xmlns:a16="http://schemas.microsoft.com/office/drawing/2014/main" id="{D0A34CEC-30B9-45E2-8FD6-CF0A70B3EED0}"/>
              </a:ext>
            </a:extLst>
          </p:cNvPr>
          <p:cNvSpPr/>
          <p:nvPr/>
        </p:nvSpPr>
        <p:spPr>
          <a:xfrm>
            <a:off x="6991066" y="2796759"/>
            <a:ext cx="1922321" cy="400110"/>
          </a:xfrm>
          <a:prstGeom prst="rect">
            <a:avLst/>
          </a:prstGeom>
        </p:spPr>
        <p:txBody>
          <a:bodyPr wrap="none">
            <a:spAutoFit/>
          </a:bodyPr>
          <a:lstStyle/>
          <a:p>
            <a:pPr lvl="0"/>
            <a:r>
              <a:rPr lang="pt-BR" sz="2000" b="1" dirty="0">
                <a:ln>
                  <a:solidFill>
                    <a:prstClr val="black"/>
                  </a:solidFill>
                </a:ln>
                <a:solidFill>
                  <a:prstClr val="black"/>
                </a:solidFill>
                <a:latin typeface="Candara Light" panose="020E0502030303020204" pitchFamily="34" charset="0"/>
              </a:rPr>
              <a:t>Água </a:t>
            </a:r>
            <a:r>
              <a:rPr lang="pt-BR" sz="2000" b="1" dirty="0" err="1">
                <a:ln>
                  <a:solidFill>
                    <a:prstClr val="black"/>
                  </a:solidFill>
                </a:ln>
                <a:solidFill>
                  <a:prstClr val="black"/>
                </a:solidFill>
                <a:latin typeface="Candara Light" panose="020E0502030303020204" pitchFamily="34" charset="0"/>
              </a:rPr>
              <a:t>deoinizada</a:t>
            </a:r>
            <a:endParaRPr lang="pt-BR" sz="2000" b="1" dirty="0">
              <a:ln>
                <a:solidFill>
                  <a:prstClr val="black"/>
                </a:solidFill>
              </a:ln>
              <a:solidFill>
                <a:prstClr val="black"/>
              </a:solidFill>
              <a:latin typeface="Candara Light" panose="020E0502030303020204" pitchFamily="34" charset="0"/>
            </a:endParaRPr>
          </a:p>
        </p:txBody>
      </p:sp>
      <p:sp>
        <p:nvSpPr>
          <p:cNvPr id="29" name="Retângulo 28">
            <a:extLst>
              <a:ext uri="{FF2B5EF4-FFF2-40B4-BE49-F238E27FC236}">
                <a16:creationId xmlns:a16="http://schemas.microsoft.com/office/drawing/2014/main" id="{F7616A07-67A4-40EE-9740-8B59CF1A62C2}"/>
              </a:ext>
            </a:extLst>
          </p:cNvPr>
          <p:cNvSpPr/>
          <p:nvPr/>
        </p:nvSpPr>
        <p:spPr>
          <a:xfrm>
            <a:off x="9284189" y="6218323"/>
            <a:ext cx="1737976" cy="400110"/>
          </a:xfrm>
          <a:prstGeom prst="rect">
            <a:avLst/>
          </a:prstGeom>
        </p:spPr>
        <p:txBody>
          <a:bodyPr wrap="none">
            <a:spAutoFit/>
          </a:bodyPr>
          <a:lstStyle/>
          <a:p>
            <a:pPr lvl="0"/>
            <a:r>
              <a:rPr lang="pt-BR" sz="2000" b="1" dirty="0">
                <a:ln>
                  <a:solidFill>
                    <a:prstClr val="black"/>
                  </a:solidFill>
                </a:ln>
                <a:solidFill>
                  <a:prstClr val="black"/>
                </a:solidFill>
                <a:latin typeface="Candara Light" panose="020E0502030303020204" pitchFamily="34" charset="0"/>
              </a:rPr>
              <a:t>Água ultrapura</a:t>
            </a:r>
          </a:p>
        </p:txBody>
      </p:sp>
      <p:sp>
        <p:nvSpPr>
          <p:cNvPr id="18" name="Retângulo 17">
            <a:extLst>
              <a:ext uri="{FF2B5EF4-FFF2-40B4-BE49-F238E27FC236}">
                <a16:creationId xmlns:a16="http://schemas.microsoft.com/office/drawing/2014/main" id="{2E376886-B4A4-4CE2-80F5-51167D7C0C72}"/>
              </a:ext>
            </a:extLst>
          </p:cNvPr>
          <p:cNvSpPr/>
          <p:nvPr/>
        </p:nvSpPr>
        <p:spPr>
          <a:xfrm>
            <a:off x="409103" y="259495"/>
            <a:ext cx="4733732" cy="769441"/>
          </a:xfrm>
          <a:prstGeom prst="rect">
            <a:avLst/>
          </a:prstGeom>
        </p:spPr>
        <p:txBody>
          <a:bodyPr wrap="none">
            <a:spAutoFit/>
          </a:bodyPr>
          <a:lstStyle/>
          <a:p>
            <a:pPr lvl="0" algn="ctr"/>
            <a:r>
              <a:rPr lang="pt-BR" sz="4400" b="1" dirty="0">
                <a:solidFill>
                  <a:prstClr val="black">
                    <a:lumMod val="85000"/>
                    <a:lumOff val="15000"/>
                  </a:prstClr>
                </a:solidFill>
                <a:latin typeface="Arvo" panose="02000000000000000000"/>
                <a:ea typeface="MS PGothic" panose="020B0600070205080204" pitchFamily="34" charset="-128"/>
              </a:rPr>
              <a:t>Purificação da água</a:t>
            </a:r>
          </a:p>
        </p:txBody>
      </p:sp>
    </p:spTree>
    <p:extLst>
      <p:ext uri="{BB962C8B-B14F-4D97-AF65-F5344CB8AC3E}">
        <p14:creationId xmlns:p14="http://schemas.microsoft.com/office/powerpoint/2010/main" val="301906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22" grpId="0"/>
      <p:bldP spid="23" grpId="0"/>
      <p:bldP spid="26"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55686"/>
          </a:schemeClr>
        </a:solidFill>
        <a:effectLst/>
      </p:bgPr>
    </p:bg>
    <p:spTree>
      <p:nvGrpSpPr>
        <p:cNvPr id="1" name=""/>
        <p:cNvGrpSpPr/>
        <p:nvPr/>
      </p:nvGrpSpPr>
      <p:grpSpPr>
        <a:xfrm>
          <a:off x="0" y="0"/>
          <a:ext cx="0" cy="0"/>
          <a:chOff x="0" y="0"/>
          <a:chExt cx="0" cy="0"/>
        </a:xfrm>
      </p:grpSpPr>
      <p:pic>
        <p:nvPicPr>
          <p:cNvPr id="1034" name="Picture 10" descr="Resultado de imagem para lava olhos">
            <a:extLst>
              <a:ext uri="{FF2B5EF4-FFF2-40B4-BE49-F238E27FC236}">
                <a16:creationId xmlns:a16="http://schemas.microsoft.com/office/drawing/2014/main" id="{7D967C82-9487-4356-82A1-AD66F6D4F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60" y="1323439"/>
            <a:ext cx="3246858" cy="4870287"/>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DC28202E-61C6-4299-B214-D1091DBB2A3B}"/>
              </a:ext>
            </a:extLst>
          </p:cNvPr>
          <p:cNvSpPr txBox="1"/>
          <p:nvPr/>
        </p:nvSpPr>
        <p:spPr>
          <a:xfrm>
            <a:off x="-1466248" y="2450414"/>
            <a:ext cx="679994" cy="369332"/>
          </a:xfrm>
          <a:prstGeom prst="rect">
            <a:avLst/>
          </a:prstGeom>
          <a:noFill/>
        </p:spPr>
        <p:txBody>
          <a:bodyPr wrap="none" rtlCol="0">
            <a:spAutoFit/>
          </a:bodyPr>
          <a:lstStyle/>
          <a:p>
            <a:r>
              <a:rPr lang="pt-BR" dirty="0" err="1"/>
              <a:t>EPC’s</a:t>
            </a:r>
            <a:endParaRPr lang="pt-BR" dirty="0"/>
          </a:p>
        </p:txBody>
      </p:sp>
      <p:pic>
        <p:nvPicPr>
          <p:cNvPr id="1030" name="Picture 6" descr="Imagem relacionada">
            <a:extLst>
              <a:ext uri="{FF2B5EF4-FFF2-40B4-BE49-F238E27FC236}">
                <a16:creationId xmlns:a16="http://schemas.microsoft.com/office/drawing/2014/main" id="{66406D95-B7BE-4F9A-92CA-B09C9E201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8873" y="393490"/>
            <a:ext cx="2817360" cy="40831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m para capela lab">
            <a:extLst>
              <a:ext uri="{FF2B5EF4-FFF2-40B4-BE49-F238E27FC236}">
                <a16:creationId xmlns:a16="http://schemas.microsoft.com/office/drawing/2014/main" id="{B6549A26-743F-44D0-AB61-25B38D9990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1991" y="200636"/>
            <a:ext cx="3246858" cy="4150813"/>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60B62BA4-6633-4FA2-BD55-B91426C2A8F2}"/>
              </a:ext>
            </a:extLst>
          </p:cNvPr>
          <p:cNvSpPr/>
          <p:nvPr/>
        </p:nvSpPr>
        <p:spPr>
          <a:xfrm>
            <a:off x="381213" y="0"/>
            <a:ext cx="2421561" cy="1323439"/>
          </a:xfrm>
          <a:prstGeom prst="rect">
            <a:avLst/>
          </a:prstGeom>
        </p:spPr>
        <p:txBody>
          <a:bodyPr wrap="none">
            <a:spAutoFit/>
          </a:bodyPr>
          <a:lstStyle/>
          <a:p>
            <a:pPr lvl="0" algn="ctr"/>
            <a:r>
              <a:rPr lang="pt-BR" sz="8000" b="1" dirty="0" err="1">
                <a:solidFill>
                  <a:prstClr val="black">
                    <a:lumMod val="85000"/>
                    <a:lumOff val="15000"/>
                  </a:prstClr>
                </a:solidFill>
                <a:latin typeface="Arvo" panose="02000000000000000000"/>
                <a:ea typeface="MS PGothic" panose="020B0600070205080204" pitchFamily="34" charset="-128"/>
              </a:rPr>
              <a:t>EPC’s</a:t>
            </a:r>
            <a:endParaRPr lang="pt-BR" sz="8000" b="1" dirty="0">
              <a:solidFill>
                <a:prstClr val="black">
                  <a:lumMod val="85000"/>
                  <a:lumOff val="15000"/>
                </a:prstClr>
              </a:solidFill>
              <a:latin typeface="Arvo" panose="02000000000000000000"/>
              <a:ea typeface="MS PGothic" panose="020B0600070205080204" pitchFamily="34" charset="-128"/>
            </a:endParaRPr>
          </a:p>
        </p:txBody>
      </p:sp>
      <p:pic>
        <p:nvPicPr>
          <p:cNvPr id="1036" name="Picture 12">
            <a:extLst>
              <a:ext uri="{FF2B5EF4-FFF2-40B4-BE49-F238E27FC236}">
                <a16:creationId xmlns:a16="http://schemas.microsoft.com/office/drawing/2014/main" id="{4929781A-54F5-4EE9-8918-52DA868C8F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8213" y="2414320"/>
            <a:ext cx="4274976" cy="427497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876F9DB3-D564-4271-922B-C79E79C64A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4437" y="4111370"/>
            <a:ext cx="4009350" cy="300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379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55686"/>
          </a:schemeClr>
        </a:solidFill>
        <a:effectLst/>
      </p:bgPr>
    </p:bg>
    <p:spTree>
      <p:nvGrpSpPr>
        <p:cNvPr id="1" name=""/>
        <p:cNvGrpSpPr/>
        <p:nvPr/>
      </p:nvGrpSpPr>
      <p:grpSpPr>
        <a:xfrm>
          <a:off x="0" y="0"/>
          <a:ext cx="0" cy="0"/>
          <a:chOff x="0" y="0"/>
          <a:chExt cx="0" cy="0"/>
        </a:xfrm>
      </p:grpSpPr>
      <p:pic>
        <p:nvPicPr>
          <p:cNvPr id="2056" name="Picture 8" descr="Resultado de imagem para vórtex lab">
            <a:extLst>
              <a:ext uri="{FF2B5EF4-FFF2-40B4-BE49-F238E27FC236}">
                <a16:creationId xmlns:a16="http://schemas.microsoft.com/office/drawing/2014/main" id="{50D84497-445F-43D7-BF87-C4DE98770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281" y="705601"/>
            <a:ext cx="3285931" cy="32859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41343C9-DFB7-4AF8-83C0-9478365DBF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338" y="195208"/>
            <a:ext cx="3130241" cy="33910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5428F5B-3265-48E6-A019-D3A1B46068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0719" y="346661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m para termociclador convencional">
            <a:extLst>
              <a:ext uri="{FF2B5EF4-FFF2-40B4-BE49-F238E27FC236}">
                <a16:creationId xmlns:a16="http://schemas.microsoft.com/office/drawing/2014/main" id="{8788C261-AB25-4606-886F-E5954ECF63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87" y="303811"/>
            <a:ext cx="3473067" cy="37434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m para thermo shaker">
            <a:extLst>
              <a:ext uri="{FF2B5EF4-FFF2-40B4-BE49-F238E27FC236}">
                <a16:creationId xmlns:a16="http://schemas.microsoft.com/office/drawing/2014/main" id="{DADFD550-09C8-4027-9A59-B6FDFC8469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733" y="4047237"/>
            <a:ext cx="3979473" cy="2986160"/>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0E7BDADD-8A94-48FB-9AB4-C7E242248E74}"/>
              </a:ext>
            </a:extLst>
          </p:cNvPr>
          <p:cNvSpPr/>
          <p:nvPr/>
        </p:nvSpPr>
        <p:spPr>
          <a:xfrm>
            <a:off x="181640" y="131795"/>
            <a:ext cx="4297137" cy="923330"/>
          </a:xfrm>
          <a:prstGeom prst="rect">
            <a:avLst/>
          </a:prstGeom>
        </p:spPr>
        <p:txBody>
          <a:bodyPr wrap="none">
            <a:spAutoFit/>
          </a:bodyPr>
          <a:lstStyle/>
          <a:p>
            <a:pPr lvl="0" algn="ctr"/>
            <a:r>
              <a:rPr lang="pt-BR" sz="5400" b="1" dirty="0">
                <a:solidFill>
                  <a:prstClr val="black">
                    <a:lumMod val="85000"/>
                    <a:lumOff val="15000"/>
                  </a:prstClr>
                </a:solidFill>
                <a:latin typeface="Arvo" panose="02000000000000000000"/>
                <a:ea typeface="MS PGothic" panose="020B0600070205080204" pitchFamily="34" charset="-128"/>
              </a:rPr>
              <a:t>Equipamentos</a:t>
            </a:r>
          </a:p>
        </p:txBody>
      </p:sp>
      <p:pic>
        <p:nvPicPr>
          <p:cNvPr id="2050" name="Picture 2">
            <a:extLst>
              <a:ext uri="{FF2B5EF4-FFF2-40B4-BE49-F238E27FC236}">
                <a16:creationId xmlns:a16="http://schemas.microsoft.com/office/drawing/2014/main" id="{E1064BEB-7520-4FED-AC97-0E6F6E6F5E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658" y="1317683"/>
            <a:ext cx="2847499" cy="289985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25CE3860-0E4D-47FC-B85A-35198789930E}"/>
              </a:ext>
            </a:extLst>
          </p:cNvPr>
          <p:cNvPicPr>
            <a:picLocks noChangeAspect="1"/>
          </p:cNvPicPr>
          <p:nvPr/>
        </p:nvPicPr>
        <p:blipFill>
          <a:blip r:embed="rId9"/>
          <a:stretch>
            <a:fillRect/>
          </a:stretch>
        </p:blipFill>
        <p:spPr>
          <a:xfrm>
            <a:off x="3375214" y="3642007"/>
            <a:ext cx="3810000" cy="3215993"/>
          </a:xfrm>
          <a:prstGeom prst="rect">
            <a:avLst/>
          </a:prstGeom>
        </p:spPr>
      </p:pic>
    </p:spTree>
    <p:extLst>
      <p:ext uri="{BB962C8B-B14F-4D97-AF65-F5344CB8AC3E}">
        <p14:creationId xmlns:p14="http://schemas.microsoft.com/office/powerpoint/2010/main" val="359991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8"/>
                                        </p:tgtEl>
                                        <p:attrNameLst>
                                          <p:attrName>style.visibility</p:attrName>
                                        </p:attrNameLst>
                                      </p:cBhvr>
                                      <p:to>
                                        <p:strVal val="visible"/>
                                      </p:to>
                                    </p:set>
                                    <p:animEffect transition="in" filter="fade">
                                      <p:cBhvr>
                                        <p:cTn id="12" dur="500"/>
                                        <p:tgtEl>
                                          <p:spTgt spid="20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fade">
                                      <p:cBhvr>
                                        <p:cTn id="17" dur="5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60"/>
                                        </p:tgtEl>
                                        <p:attrNameLst>
                                          <p:attrName>style.visibility</p:attrName>
                                        </p:attrNameLst>
                                      </p:cBhvr>
                                      <p:to>
                                        <p:strVal val="visible"/>
                                      </p:to>
                                    </p:set>
                                    <p:animEffect transition="in" filter="fade">
                                      <p:cBhvr>
                                        <p:cTn id="32" dur="500"/>
                                        <p:tgtEl>
                                          <p:spTgt spid="20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fade">
                                      <p:cBhvr>
                                        <p:cTn id="3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55686"/>
          </a:schemeClr>
        </a:solid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A50B9447-3CB2-466C-A9AD-B1B0C32BEC34}"/>
              </a:ext>
            </a:extLst>
          </p:cNvPr>
          <p:cNvPicPr>
            <a:picLocks noChangeAspect="1"/>
          </p:cNvPicPr>
          <p:nvPr/>
        </p:nvPicPr>
        <p:blipFill>
          <a:blip r:embed="rId3"/>
          <a:stretch>
            <a:fillRect/>
          </a:stretch>
        </p:blipFill>
        <p:spPr>
          <a:xfrm>
            <a:off x="840532" y="1959206"/>
            <a:ext cx="2723762" cy="3891088"/>
          </a:xfrm>
          <a:prstGeom prst="rect">
            <a:avLst/>
          </a:prstGeom>
        </p:spPr>
      </p:pic>
      <p:sp>
        <p:nvSpPr>
          <p:cNvPr id="3" name="Retângulo 2">
            <a:extLst>
              <a:ext uri="{FF2B5EF4-FFF2-40B4-BE49-F238E27FC236}">
                <a16:creationId xmlns:a16="http://schemas.microsoft.com/office/drawing/2014/main" id="{24D40D24-C3DD-4D24-96DD-EA3846D6F7DA}"/>
              </a:ext>
            </a:extLst>
          </p:cNvPr>
          <p:cNvSpPr/>
          <p:nvPr/>
        </p:nvSpPr>
        <p:spPr>
          <a:xfrm>
            <a:off x="534647" y="111967"/>
            <a:ext cx="6145529" cy="830997"/>
          </a:xfrm>
          <a:prstGeom prst="rect">
            <a:avLst/>
          </a:prstGeom>
        </p:spPr>
        <p:txBody>
          <a:bodyPr wrap="none">
            <a:spAutoFit/>
          </a:bodyPr>
          <a:lstStyle/>
          <a:p>
            <a:pPr lvl="0" algn="ctr"/>
            <a:r>
              <a:rPr lang="pt-BR" sz="4800" b="1" dirty="0">
                <a:solidFill>
                  <a:prstClr val="black">
                    <a:lumMod val="85000"/>
                    <a:lumOff val="15000"/>
                  </a:prstClr>
                </a:solidFill>
                <a:latin typeface="Arvo" panose="02000000000000000000"/>
                <a:ea typeface="MS PGothic" panose="020B0600070205080204" pitchFamily="34" charset="-128"/>
              </a:rPr>
              <a:t>Ademais aparatos úteis</a:t>
            </a:r>
          </a:p>
        </p:txBody>
      </p:sp>
      <p:sp>
        <p:nvSpPr>
          <p:cNvPr id="4" name="Retângulo 3">
            <a:extLst>
              <a:ext uri="{FF2B5EF4-FFF2-40B4-BE49-F238E27FC236}">
                <a16:creationId xmlns:a16="http://schemas.microsoft.com/office/drawing/2014/main" id="{12FE6611-F62B-4560-ADC2-E5A707F8473F}"/>
              </a:ext>
            </a:extLst>
          </p:cNvPr>
          <p:cNvSpPr/>
          <p:nvPr/>
        </p:nvSpPr>
        <p:spPr>
          <a:xfrm>
            <a:off x="129408" y="5850294"/>
            <a:ext cx="3478003" cy="707886"/>
          </a:xfrm>
          <a:prstGeom prst="rect">
            <a:avLst/>
          </a:prstGeom>
        </p:spPr>
        <p:txBody>
          <a:bodyPr wrap="none">
            <a:spAutoFit/>
          </a:bodyPr>
          <a:lstStyle/>
          <a:p>
            <a:pPr lvl="0" algn="ctr"/>
            <a:r>
              <a:rPr lang="pt-BR" sz="4000" b="1" dirty="0">
                <a:solidFill>
                  <a:prstClr val="black">
                    <a:lumMod val="85000"/>
                    <a:lumOff val="15000"/>
                  </a:prstClr>
                </a:solidFill>
                <a:latin typeface="Arvo" panose="02000000000000000000"/>
                <a:ea typeface="MS PGothic" panose="020B0600070205080204" pitchFamily="34" charset="-128"/>
              </a:rPr>
              <a:t>(SORAYA, 2020)</a:t>
            </a:r>
          </a:p>
        </p:txBody>
      </p:sp>
      <p:pic>
        <p:nvPicPr>
          <p:cNvPr id="3074" name="Picture 2" descr="Resultado de imagem para suporte para bisturi">
            <a:extLst>
              <a:ext uri="{FF2B5EF4-FFF2-40B4-BE49-F238E27FC236}">
                <a16:creationId xmlns:a16="http://schemas.microsoft.com/office/drawing/2014/main" id="{9CECB0E5-758C-4353-AF33-4A7128FB7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392" y="2943808"/>
            <a:ext cx="3337609" cy="2421294"/>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53D87660-DA39-4818-912F-A7591482B993}"/>
              </a:ext>
            </a:extLst>
          </p:cNvPr>
          <p:cNvSpPr/>
          <p:nvPr/>
        </p:nvSpPr>
        <p:spPr>
          <a:xfrm>
            <a:off x="3764998" y="5840964"/>
            <a:ext cx="3478003" cy="707886"/>
          </a:xfrm>
          <a:prstGeom prst="rect">
            <a:avLst/>
          </a:prstGeom>
        </p:spPr>
        <p:txBody>
          <a:bodyPr wrap="none">
            <a:spAutoFit/>
          </a:bodyPr>
          <a:lstStyle/>
          <a:p>
            <a:pPr lvl="0" algn="ctr"/>
            <a:r>
              <a:rPr lang="pt-BR" sz="4000" b="1" dirty="0">
                <a:solidFill>
                  <a:prstClr val="black">
                    <a:lumMod val="85000"/>
                    <a:lumOff val="15000"/>
                  </a:prstClr>
                </a:solidFill>
                <a:latin typeface="Arvo" panose="02000000000000000000"/>
                <a:ea typeface="MS PGothic" panose="020B0600070205080204" pitchFamily="34" charset="-128"/>
              </a:rPr>
              <a:t>(SORAYA, 2020)</a:t>
            </a:r>
          </a:p>
        </p:txBody>
      </p:sp>
      <p:pic>
        <p:nvPicPr>
          <p:cNvPr id="5" name="Imagem 4">
            <a:extLst>
              <a:ext uri="{FF2B5EF4-FFF2-40B4-BE49-F238E27FC236}">
                <a16:creationId xmlns:a16="http://schemas.microsoft.com/office/drawing/2014/main" id="{F06D103D-A950-43BE-AE75-DD3621008A13}"/>
              </a:ext>
            </a:extLst>
          </p:cNvPr>
          <p:cNvPicPr>
            <a:picLocks noChangeAspect="1"/>
          </p:cNvPicPr>
          <p:nvPr/>
        </p:nvPicPr>
        <p:blipFill>
          <a:blip r:embed="rId5"/>
          <a:stretch>
            <a:fillRect/>
          </a:stretch>
        </p:blipFill>
        <p:spPr>
          <a:xfrm rot="18951514">
            <a:off x="8173470" y="-237647"/>
            <a:ext cx="2895729" cy="2863160"/>
          </a:xfrm>
          <a:prstGeom prst="rect">
            <a:avLst/>
          </a:prstGeom>
        </p:spPr>
      </p:pic>
      <p:pic>
        <p:nvPicPr>
          <p:cNvPr id="3076" name="Picture 4">
            <a:extLst>
              <a:ext uri="{FF2B5EF4-FFF2-40B4-BE49-F238E27FC236}">
                <a16:creationId xmlns:a16="http://schemas.microsoft.com/office/drawing/2014/main" id="{AB1B7F14-AAA7-42C6-9877-926C29F7B9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8432" y="2084772"/>
            <a:ext cx="4110135" cy="411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41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fade">
                                      <p:cBhvr>
                                        <p:cTn id="2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55686"/>
          </a:schemeClr>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FE898E6-4DDB-4276-9CDB-AA6A5B9F41AD}"/>
              </a:ext>
            </a:extLst>
          </p:cNvPr>
          <p:cNvPicPr>
            <a:picLocks noChangeAspect="1"/>
          </p:cNvPicPr>
          <p:nvPr/>
        </p:nvPicPr>
        <p:blipFill>
          <a:blip r:embed="rId3"/>
          <a:stretch>
            <a:fillRect/>
          </a:stretch>
        </p:blipFill>
        <p:spPr>
          <a:xfrm>
            <a:off x="4050229" y="1039838"/>
            <a:ext cx="4807042" cy="4299998"/>
          </a:xfrm>
          <a:prstGeom prst="rect">
            <a:avLst/>
          </a:prstGeom>
        </p:spPr>
      </p:pic>
      <p:pic>
        <p:nvPicPr>
          <p:cNvPr id="5" name="Imagem 4">
            <a:extLst>
              <a:ext uri="{FF2B5EF4-FFF2-40B4-BE49-F238E27FC236}">
                <a16:creationId xmlns:a16="http://schemas.microsoft.com/office/drawing/2014/main" id="{F5CF13F7-3877-4655-ABC9-337CCBCDBB43}"/>
              </a:ext>
            </a:extLst>
          </p:cNvPr>
          <p:cNvPicPr>
            <a:picLocks noChangeAspect="1"/>
          </p:cNvPicPr>
          <p:nvPr/>
        </p:nvPicPr>
        <p:blipFill>
          <a:blip r:embed="rId4"/>
          <a:stretch>
            <a:fillRect/>
          </a:stretch>
        </p:blipFill>
        <p:spPr>
          <a:xfrm>
            <a:off x="9571191" y="0"/>
            <a:ext cx="1653859" cy="6588655"/>
          </a:xfrm>
          <a:prstGeom prst="rect">
            <a:avLst/>
          </a:prstGeom>
        </p:spPr>
      </p:pic>
      <p:pic>
        <p:nvPicPr>
          <p:cNvPr id="7" name="Imagem 6">
            <a:extLst>
              <a:ext uri="{FF2B5EF4-FFF2-40B4-BE49-F238E27FC236}">
                <a16:creationId xmlns:a16="http://schemas.microsoft.com/office/drawing/2014/main" id="{27717FBC-7534-47A2-8DEF-765EAA33094E}"/>
              </a:ext>
            </a:extLst>
          </p:cNvPr>
          <p:cNvPicPr>
            <a:picLocks noChangeAspect="1"/>
          </p:cNvPicPr>
          <p:nvPr/>
        </p:nvPicPr>
        <p:blipFill>
          <a:blip r:embed="rId5"/>
          <a:stretch>
            <a:fillRect/>
          </a:stretch>
        </p:blipFill>
        <p:spPr>
          <a:xfrm>
            <a:off x="966950" y="846285"/>
            <a:ext cx="1263975" cy="5742370"/>
          </a:xfrm>
          <a:prstGeom prst="rect">
            <a:avLst/>
          </a:prstGeom>
        </p:spPr>
      </p:pic>
      <p:sp>
        <p:nvSpPr>
          <p:cNvPr id="11" name="Retângulo 10">
            <a:extLst>
              <a:ext uri="{FF2B5EF4-FFF2-40B4-BE49-F238E27FC236}">
                <a16:creationId xmlns:a16="http://schemas.microsoft.com/office/drawing/2014/main" id="{75A7900F-D9B1-40B2-9934-112BC5E73527}"/>
              </a:ext>
            </a:extLst>
          </p:cNvPr>
          <p:cNvSpPr/>
          <p:nvPr/>
        </p:nvSpPr>
        <p:spPr>
          <a:xfrm>
            <a:off x="198382" y="208841"/>
            <a:ext cx="5362494" cy="830997"/>
          </a:xfrm>
          <a:prstGeom prst="rect">
            <a:avLst/>
          </a:prstGeom>
        </p:spPr>
        <p:txBody>
          <a:bodyPr wrap="none">
            <a:spAutoFit/>
          </a:bodyPr>
          <a:lstStyle/>
          <a:p>
            <a:pPr lvl="0" algn="ctr"/>
            <a:r>
              <a:rPr lang="pt-BR" sz="4800" b="1" dirty="0" err="1">
                <a:solidFill>
                  <a:prstClr val="black">
                    <a:lumMod val="85000"/>
                    <a:lumOff val="15000"/>
                  </a:prstClr>
                </a:solidFill>
                <a:latin typeface="Arvo" panose="02000000000000000000"/>
                <a:ea typeface="MS PGothic" panose="020B0600070205080204" pitchFamily="34" charset="-128"/>
              </a:rPr>
              <a:t>Pipetagem</a:t>
            </a:r>
            <a:r>
              <a:rPr lang="pt-BR" sz="4800" b="1" dirty="0">
                <a:solidFill>
                  <a:prstClr val="black">
                    <a:lumMod val="85000"/>
                    <a:lumOff val="15000"/>
                  </a:prstClr>
                </a:solidFill>
                <a:latin typeface="Arvo" panose="02000000000000000000"/>
                <a:ea typeface="MS PGothic" panose="020B0600070205080204" pitchFamily="34" charset="-128"/>
              </a:rPr>
              <a:t> e Pipetas</a:t>
            </a:r>
          </a:p>
        </p:txBody>
      </p:sp>
    </p:spTree>
    <p:extLst>
      <p:ext uri="{BB962C8B-B14F-4D97-AF65-F5344CB8AC3E}">
        <p14:creationId xmlns:p14="http://schemas.microsoft.com/office/powerpoint/2010/main" val="73823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C9">
            <a:alpha val="64000"/>
          </a:srgbClr>
        </a:solidFill>
        <a:effectLst/>
      </p:bgPr>
    </p:bg>
    <p:spTree>
      <p:nvGrpSpPr>
        <p:cNvPr id="1" name=""/>
        <p:cNvGrpSpPr/>
        <p:nvPr/>
      </p:nvGrpSpPr>
      <p:grpSpPr>
        <a:xfrm>
          <a:off x="0" y="0"/>
          <a:ext cx="0" cy="0"/>
          <a:chOff x="0" y="0"/>
          <a:chExt cx="0" cy="0"/>
        </a:xfrm>
      </p:grpSpPr>
      <p:sp>
        <p:nvSpPr>
          <p:cNvPr id="14" name="Retângulo: Cantos Arredondados 13">
            <a:extLst>
              <a:ext uri="{FF2B5EF4-FFF2-40B4-BE49-F238E27FC236}">
                <a16:creationId xmlns:a16="http://schemas.microsoft.com/office/drawing/2014/main" id="{27B19D7F-125C-40B0-98AD-B2A87BB26995}"/>
              </a:ext>
            </a:extLst>
          </p:cNvPr>
          <p:cNvSpPr/>
          <p:nvPr/>
        </p:nvSpPr>
        <p:spPr>
          <a:xfrm>
            <a:off x="2587690" y="2439955"/>
            <a:ext cx="6680718" cy="1553546"/>
          </a:xfrm>
          <a:prstGeom prst="roundRect">
            <a:avLst>
              <a:gd name="adj" fmla="val 41194"/>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8000" b="1" dirty="0">
                <a:solidFill>
                  <a:schemeClr val="tx1">
                    <a:lumMod val="85000"/>
                    <a:lumOff val="15000"/>
                  </a:schemeClr>
                </a:solidFill>
                <a:latin typeface="Arvo" panose="02000000000000000000"/>
                <a:ea typeface="MS PGothic" panose="020B0600070205080204" pitchFamily="34" charset="-128"/>
              </a:rPr>
              <a:t>Introdução</a:t>
            </a:r>
          </a:p>
        </p:txBody>
      </p:sp>
    </p:spTree>
    <p:extLst>
      <p:ext uri="{BB962C8B-B14F-4D97-AF65-F5344CB8AC3E}">
        <p14:creationId xmlns:p14="http://schemas.microsoft.com/office/powerpoint/2010/main" val="323892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27684"/>
        </a:solid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EB9CDA8-C513-421C-93C0-738EC6B80151}"/>
              </a:ext>
            </a:extLst>
          </p:cNvPr>
          <p:cNvPicPr>
            <a:picLocks noChangeAspect="1"/>
          </p:cNvPicPr>
          <p:nvPr/>
        </p:nvPicPr>
        <p:blipFill>
          <a:blip r:embed="rId3"/>
          <a:stretch>
            <a:fillRect/>
          </a:stretch>
        </p:blipFill>
        <p:spPr>
          <a:xfrm>
            <a:off x="0" y="0"/>
            <a:ext cx="6858000" cy="6858000"/>
          </a:xfrm>
          <a:prstGeom prst="rect">
            <a:avLst/>
          </a:prstGeom>
        </p:spPr>
      </p:pic>
      <p:sp>
        <p:nvSpPr>
          <p:cNvPr id="3" name="Retângulo 2">
            <a:extLst>
              <a:ext uri="{FF2B5EF4-FFF2-40B4-BE49-F238E27FC236}">
                <a16:creationId xmlns:a16="http://schemas.microsoft.com/office/drawing/2014/main" id="{1BD30FF6-7729-400A-AFB4-AC1BE75FAF84}"/>
              </a:ext>
            </a:extLst>
          </p:cNvPr>
          <p:cNvSpPr/>
          <p:nvPr/>
        </p:nvSpPr>
        <p:spPr>
          <a:xfrm>
            <a:off x="7424817" y="318970"/>
            <a:ext cx="3517310" cy="584775"/>
          </a:xfrm>
          <a:prstGeom prst="rect">
            <a:avLst/>
          </a:prstGeom>
        </p:spPr>
        <p:txBody>
          <a:bodyPr wrap="none">
            <a:spAutoFit/>
          </a:bodyPr>
          <a:lstStyle/>
          <a:p>
            <a:pPr algn="ctr"/>
            <a:r>
              <a:rPr lang="pt-BR" sz="3200" dirty="0">
                <a:ln w="3175">
                  <a:noFill/>
                </a:ln>
                <a:solidFill>
                  <a:schemeClr val="bg1"/>
                </a:solidFill>
                <a:latin typeface="Bahnschrift Condensed" panose="020B0502040204020203" pitchFamily="34" charset="0"/>
                <a:ea typeface="MS PGothic" panose="020B0600070205080204" pitchFamily="34" charset="-128"/>
              </a:rPr>
              <a:t>Nunca trabalhar sozinho</a:t>
            </a:r>
            <a:endParaRPr lang="pt-BR" sz="700" dirty="0">
              <a:ln w="3175">
                <a:noFill/>
              </a:ln>
              <a:solidFill>
                <a:schemeClr val="bg1"/>
              </a:solidFill>
              <a:latin typeface="Bahnschrift Condensed" panose="020B0502040204020203" pitchFamily="34" charset="0"/>
            </a:endParaRPr>
          </a:p>
        </p:txBody>
      </p:sp>
      <p:sp>
        <p:nvSpPr>
          <p:cNvPr id="4" name="Retângulo 3">
            <a:extLst>
              <a:ext uri="{FF2B5EF4-FFF2-40B4-BE49-F238E27FC236}">
                <a16:creationId xmlns:a16="http://schemas.microsoft.com/office/drawing/2014/main" id="{0A90C175-1505-4C81-822B-A13902934A3D}"/>
              </a:ext>
            </a:extLst>
          </p:cNvPr>
          <p:cNvSpPr/>
          <p:nvPr/>
        </p:nvSpPr>
        <p:spPr>
          <a:xfrm>
            <a:off x="7111952" y="927508"/>
            <a:ext cx="4427815" cy="584775"/>
          </a:xfrm>
          <a:prstGeom prst="rect">
            <a:avLst/>
          </a:prstGeom>
        </p:spPr>
        <p:txBody>
          <a:bodyPr wrap="none">
            <a:spAutoFit/>
          </a:bodyPr>
          <a:lstStyle/>
          <a:p>
            <a:pPr algn="ctr"/>
            <a:r>
              <a:rPr lang="pt-BR" sz="3200" dirty="0">
                <a:ln w="3175">
                  <a:noFill/>
                </a:ln>
                <a:solidFill>
                  <a:schemeClr val="bg1"/>
                </a:solidFill>
                <a:latin typeface="Bahnschrift Condensed" panose="020B0502040204020203" pitchFamily="34" charset="0"/>
                <a:ea typeface="MS PGothic" panose="020B0600070205080204" pitchFamily="34" charset="-128"/>
              </a:rPr>
              <a:t>Descarte adequado de resíduos</a:t>
            </a:r>
            <a:endParaRPr lang="pt-BR" sz="700" dirty="0">
              <a:ln w="3175">
                <a:noFill/>
              </a:ln>
              <a:solidFill>
                <a:schemeClr val="bg1"/>
              </a:solidFill>
              <a:latin typeface="Bahnschrift Condensed" panose="020B0502040204020203" pitchFamily="34" charset="0"/>
            </a:endParaRPr>
          </a:p>
        </p:txBody>
      </p:sp>
      <p:pic>
        <p:nvPicPr>
          <p:cNvPr id="7" name="Imagem 6">
            <a:extLst>
              <a:ext uri="{FF2B5EF4-FFF2-40B4-BE49-F238E27FC236}">
                <a16:creationId xmlns:a16="http://schemas.microsoft.com/office/drawing/2014/main" id="{CA1E9447-4A65-4723-ABCD-4A1F6445BE3A}"/>
              </a:ext>
            </a:extLst>
          </p:cNvPr>
          <p:cNvPicPr>
            <a:picLocks noChangeAspect="1"/>
          </p:cNvPicPr>
          <p:nvPr/>
        </p:nvPicPr>
        <p:blipFill>
          <a:blip r:embed="rId4"/>
          <a:stretch>
            <a:fillRect/>
          </a:stretch>
        </p:blipFill>
        <p:spPr>
          <a:xfrm>
            <a:off x="7130555" y="5363615"/>
            <a:ext cx="1213345" cy="1213345"/>
          </a:xfrm>
          <a:prstGeom prst="rect">
            <a:avLst/>
          </a:prstGeom>
        </p:spPr>
      </p:pic>
      <p:pic>
        <p:nvPicPr>
          <p:cNvPr id="8" name="Imagem 7">
            <a:extLst>
              <a:ext uri="{FF2B5EF4-FFF2-40B4-BE49-F238E27FC236}">
                <a16:creationId xmlns:a16="http://schemas.microsoft.com/office/drawing/2014/main" id="{50360751-32FB-4B61-A043-121031669BB0}"/>
              </a:ext>
            </a:extLst>
          </p:cNvPr>
          <p:cNvPicPr>
            <a:picLocks noChangeAspect="1"/>
          </p:cNvPicPr>
          <p:nvPr/>
        </p:nvPicPr>
        <p:blipFill>
          <a:blip r:embed="rId5"/>
          <a:stretch>
            <a:fillRect/>
          </a:stretch>
        </p:blipFill>
        <p:spPr>
          <a:xfrm>
            <a:off x="8736669" y="5150966"/>
            <a:ext cx="1638641" cy="1638641"/>
          </a:xfrm>
          <a:prstGeom prst="rect">
            <a:avLst/>
          </a:prstGeom>
        </p:spPr>
      </p:pic>
      <p:pic>
        <p:nvPicPr>
          <p:cNvPr id="9" name="Imagem 8">
            <a:extLst>
              <a:ext uri="{FF2B5EF4-FFF2-40B4-BE49-F238E27FC236}">
                <a16:creationId xmlns:a16="http://schemas.microsoft.com/office/drawing/2014/main" id="{87FC4ADA-5316-44A3-A2CE-5A8E2DDE6FD2}"/>
              </a:ext>
            </a:extLst>
          </p:cNvPr>
          <p:cNvPicPr>
            <a:picLocks noChangeAspect="1"/>
          </p:cNvPicPr>
          <p:nvPr/>
        </p:nvPicPr>
        <p:blipFill>
          <a:blip r:embed="rId6"/>
          <a:stretch>
            <a:fillRect/>
          </a:stretch>
        </p:blipFill>
        <p:spPr>
          <a:xfrm>
            <a:off x="10768079" y="5505449"/>
            <a:ext cx="868989" cy="958443"/>
          </a:xfrm>
          <a:prstGeom prst="rect">
            <a:avLst/>
          </a:prstGeom>
        </p:spPr>
      </p:pic>
      <p:sp>
        <p:nvSpPr>
          <p:cNvPr id="10" name="Retângulo 9">
            <a:extLst>
              <a:ext uri="{FF2B5EF4-FFF2-40B4-BE49-F238E27FC236}">
                <a16:creationId xmlns:a16="http://schemas.microsoft.com/office/drawing/2014/main" id="{3FFD3C63-E7CE-4A64-ADCF-5EB646E69DFC}"/>
              </a:ext>
            </a:extLst>
          </p:cNvPr>
          <p:cNvSpPr/>
          <p:nvPr/>
        </p:nvSpPr>
        <p:spPr>
          <a:xfrm>
            <a:off x="6522483" y="2256321"/>
            <a:ext cx="5606755" cy="523220"/>
          </a:xfrm>
          <a:prstGeom prst="rect">
            <a:avLst/>
          </a:prstGeom>
        </p:spPr>
        <p:txBody>
          <a:bodyPr wrap="square">
            <a:spAutoFit/>
          </a:bodyPr>
          <a:lstStyle/>
          <a:p>
            <a:pPr algn="ctr"/>
            <a:r>
              <a:rPr lang="pt-BR" sz="2800" dirty="0">
                <a:ln w="3175">
                  <a:noFill/>
                </a:ln>
                <a:solidFill>
                  <a:schemeClr val="bg1"/>
                </a:solidFill>
                <a:latin typeface="Bahnschrift Condensed" panose="020B0502040204020203" pitchFamily="34" charset="0"/>
                <a:ea typeface="MS PGothic" panose="020B0600070205080204" pitchFamily="34" charset="-128"/>
              </a:rPr>
              <a:t>Limpar estação de trabalho antes e depois</a:t>
            </a:r>
            <a:endParaRPr lang="pt-BR" sz="600" dirty="0">
              <a:ln w="3175">
                <a:noFill/>
              </a:ln>
              <a:solidFill>
                <a:schemeClr val="bg1"/>
              </a:solidFill>
              <a:latin typeface="Bahnschrift Condensed" panose="020B0502040204020203" pitchFamily="34" charset="0"/>
            </a:endParaRPr>
          </a:p>
        </p:txBody>
      </p:sp>
      <p:sp>
        <p:nvSpPr>
          <p:cNvPr id="11" name="Retângulo 10">
            <a:extLst>
              <a:ext uri="{FF2B5EF4-FFF2-40B4-BE49-F238E27FC236}">
                <a16:creationId xmlns:a16="http://schemas.microsoft.com/office/drawing/2014/main" id="{1896FD2A-AD0C-4AB0-B714-B79FB0A07297}"/>
              </a:ext>
            </a:extLst>
          </p:cNvPr>
          <p:cNvSpPr/>
          <p:nvPr/>
        </p:nvSpPr>
        <p:spPr>
          <a:xfrm>
            <a:off x="6394725" y="4065939"/>
            <a:ext cx="5797275" cy="584775"/>
          </a:xfrm>
          <a:prstGeom prst="rect">
            <a:avLst/>
          </a:prstGeom>
        </p:spPr>
        <p:txBody>
          <a:bodyPr wrap="square">
            <a:spAutoFit/>
          </a:bodyPr>
          <a:lstStyle/>
          <a:p>
            <a:pPr algn="ctr"/>
            <a:r>
              <a:rPr lang="pt-BR" sz="3200" dirty="0">
                <a:ln w="3175">
                  <a:noFill/>
                </a:ln>
                <a:solidFill>
                  <a:schemeClr val="bg1"/>
                </a:solidFill>
                <a:latin typeface="Bahnschrift Condensed" panose="020B0502040204020203" pitchFamily="34" charset="0"/>
                <a:ea typeface="MS PGothic" panose="020B0600070205080204" pitchFamily="34" charset="-128"/>
              </a:rPr>
              <a:t>Sujou = Lavou</a:t>
            </a:r>
            <a:endParaRPr lang="pt-BR" sz="700" dirty="0">
              <a:ln w="3175">
                <a:noFill/>
              </a:ln>
              <a:solidFill>
                <a:schemeClr val="bg1"/>
              </a:solidFill>
              <a:latin typeface="Bahnschrift Condensed" panose="020B0502040204020203" pitchFamily="34" charset="0"/>
            </a:endParaRPr>
          </a:p>
        </p:txBody>
      </p:sp>
      <p:sp>
        <p:nvSpPr>
          <p:cNvPr id="12" name="Retângulo 11">
            <a:extLst>
              <a:ext uri="{FF2B5EF4-FFF2-40B4-BE49-F238E27FC236}">
                <a16:creationId xmlns:a16="http://schemas.microsoft.com/office/drawing/2014/main" id="{FE53AF14-008D-4D1A-92B5-AE8F7E758DF9}"/>
              </a:ext>
            </a:extLst>
          </p:cNvPr>
          <p:cNvSpPr/>
          <p:nvPr/>
        </p:nvSpPr>
        <p:spPr>
          <a:xfrm>
            <a:off x="6427224" y="1619661"/>
            <a:ext cx="5797275" cy="523220"/>
          </a:xfrm>
          <a:prstGeom prst="rect">
            <a:avLst/>
          </a:prstGeom>
        </p:spPr>
        <p:txBody>
          <a:bodyPr wrap="square">
            <a:spAutoFit/>
          </a:bodyPr>
          <a:lstStyle/>
          <a:p>
            <a:pPr algn="ctr"/>
            <a:r>
              <a:rPr lang="pt-BR" sz="2800" dirty="0">
                <a:ln w="3175">
                  <a:noFill/>
                </a:ln>
                <a:solidFill>
                  <a:schemeClr val="bg1"/>
                </a:solidFill>
                <a:latin typeface="Bahnschrift Condensed" panose="020B0502040204020203" pitchFamily="34" charset="0"/>
                <a:ea typeface="MS PGothic" panose="020B0600070205080204" pitchFamily="34" charset="-128"/>
              </a:rPr>
              <a:t>Transporte de equipamentos e reagentes</a:t>
            </a:r>
          </a:p>
        </p:txBody>
      </p:sp>
      <p:sp>
        <p:nvSpPr>
          <p:cNvPr id="13" name="Retângulo 12">
            <a:extLst>
              <a:ext uri="{FF2B5EF4-FFF2-40B4-BE49-F238E27FC236}">
                <a16:creationId xmlns:a16="http://schemas.microsoft.com/office/drawing/2014/main" id="{BD95C183-F1DB-46DB-B1C6-32FA9386E6C1}"/>
              </a:ext>
            </a:extLst>
          </p:cNvPr>
          <p:cNvSpPr/>
          <p:nvPr/>
        </p:nvSpPr>
        <p:spPr>
          <a:xfrm>
            <a:off x="6427224" y="2941325"/>
            <a:ext cx="5797275" cy="584775"/>
          </a:xfrm>
          <a:prstGeom prst="rect">
            <a:avLst/>
          </a:prstGeom>
        </p:spPr>
        <p:txBody>
          <a:bodyPr wrap="square">
            <a:spAutoFit/>
          </a:bodyPr>
          <a:lstStyle/>
          <a:p>
            <a:pPr algn="ctr"/>
            <a:r>
              <a:rPr lang="pt-BR" sz="3200" dirty="0">
                <a:ln w="3175">
                  <a:noFill/>
                </a:ln>
                <a:solidFill>
                  <a:schemeClr val="bg1"/>
                </a:solidFill>
                <a:latin typeface="Bahnschrift Condensed" panose="020B0502040204020203" pitchFamily="34" charset="0"/>
                <a:ea typeface="MS PGothic" panose="020B0600070205080204" pitchFamily="34" charset="-128"/>
              </a:rPr>
              <a:t>Tirou = Devolveu</a:t>
            </a:r>
            <a:endParaRPr lang="pt-BR" sz="700" dirty="0">
              <a:ln w="3175">
                <a:noFill/>
              </a:ln>
              <a:solidFill>
                <a:schemeClr val="bg1"/>
              </a:solidFill>
              <a:latin typeface="Bahnschrift Condensed" panose="020B0502040204020203" pitchFamily="34" charset="0"/>
            </a:endParaRPr>
          </a:p>
        </p:txBody>
      </p:sp>
      <p:sp>
        <p:nvSpPr>
          <p:cNvPr id="14" name="Retângulo 13">
            <a:extLst>
              <a:ext uri="{FF2B5EF4-FFF2-40B4-BE49-F238E27FC236}">
                <a16:creationId xmlns:a16="http://schemas.microsoft.com/office/drawing/2014/main" id="{C862C24D-6A2E-4857-8A49-E677111C3A12}"/>
              </a:ext>
            </a:extLst>
          </p:cNvPr>
          <p:cNvSpPr/>
          <p:nvPr/>
        </p:nvSpPr>
        <p:spPr>
          <a:xfrm>
            <a:off x="6427224" y="3506717"/>
            <a:ext cx="5797275" cy="584775"/>
          </a:xfrm>
          <a:prstGeom prst="rect">
            <a:avLst/>
          </a:prstGeom>
        </p:spPr>
        <p:txBody>
          <a:bodyPr wrap="square">
            <a:spAutoFit/>
          </a:bodyPr>
          <a:lstStyle/>
          <a:p>
            <a:pPr algn="ctr"/>
            <a:r>
              <a:rPr lang="pt-BR" sz="3200" dirty="0">
                <a:ln w="3175">
                  <a:noFill/>
                </a:ln>
                <a:solidFill>
                  <a:schemeClr val="bg1"/>
                </a:solidFill>
                <a:latin typeface="Bahnschrift Condensed" panose="020B0502040204020203" pitchFamily="34" charset="0"/>
                <a:ea typeface="MS PGothic" panose="020B0600070205080204" pitchFamily="34" charset="-128"/>
              </a:rPr>
              <a:t>Ligou = Desligou</a:t>
            </a:r>
            <a:endParaRPr lang="pt-BR" sz="700" dirty="0">
              <a:ln w="3175">
                <a:noFill/>
              </a:ln>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402851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7B0CF"/>
        </a:solidFill>
        <a:effectLst/>
      </p:bgPr>
    </p:bg>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282790AB-EEF7-4AC7-B2B0-00C73EF234C3}"/>
              </a:ext>
            </a:extLst>
          </p:cNvPr>
          <p:cNvPicPr>
            <a:picLocks noChangeAspect="1"/>
          </p:cNvPicPr>
          <p:nvPr/>
        </p:nvPicPr>
        <p:blipFill>
          <a:blip r:embed="rId3"/>
          <a:stretch>
            <a:fillRect/>
          </a:stretch>
        </p:blipFill>
        <p:spPr>
          <a:xfrm>
            <a:off x="-68359" y="0"/>
            <a:ext cx="6889459" cy="6858000"/>
          </a:xfrm>
          <a:prstGeom prst="rect">
            <a:avLst/>
          </a:prstGeom>
        </p:spPr>
      </p:pic>
      <p:sp>
        <p:nvSpPr>
          <p:cNvPr id="4" name="Retângulo 3">
            <a:extLst>
              <a:ext uri="{FF2B5EF4-FFF2-40B4-BE49-F238E27FC236}">
                <a16:creationId xmlns:a16="http://schemas.microsoft.com/office/drawing/2014/main" id="{92D73FB0-F04F-4B65-89F1-3EAB4FACD410}"/>
              </a:ext>
            </a:extLst>
          </p:cNvPr>
          <p:cNvSpPr/>
          <p:nvPr/>
        </p:nvSpPr>
        <p:spPr>
          <a:xfrm>
            <a:off x="204853" y="0"/>
            <a:ext cx="6676892" cy="923330"/>
          </a:xfrm>
          <a:prstGeom prst="rect">
            <a:avLst/>
          </a:prstGeom>
        </p:spPr>
        <p:txBody>
          <a:bodyPr wrap="none">
            <a:spAutoFit/>
          </a:bodyPr>
          <a:lstStyle/>
          <a:p>
            <a:r>
              <a:rPr lang="pt-BR" sz="5400" b="1" dirty="0">
                <a:ln w="3175">
                  <a:solidFill>
                    <a:schemeClr val="bg2">
                      <a:lumMod val="10000"/>
                    </a:schemeClr>
                  </a:solidFill>
                </a:ln>
                <a:solidFill>
                  <a:schemeClr val="bg1"/>
                </a:solidFill>
                <a:latin typeface="Arvo" panose="02000000000000000000"/>
                <a:ea typeface="MS PGothic" panose="020B0600070205080204" pitchFamily="34" charset="-128"/>
              </a:rPr>
              <a:t>Desenho experimental</a:t>
            </a:r>
            <a:endParaRPr lang="pt-BR" sz="1100" dirty="0">
              <a:ln w="3175">
                <a:solidFill>
                  <a:schemeClr val="bg2">
                    <a:lumMod val="10000"/>
                  </a:schemeClr>
                </a:solidFill>
              </a:ln>
              <a:solidFill>
                <a:schemeClr val="bg1"/>
              </a:solidFill>
            </a:endParaRPr>
          </a:p>
        </p:txBody>
      </p:sp>
      <p:sp>
        <p:nvSpPr>
          <p:cNvPr id="5" name="Retângulo 4">
            <a:extLst>
              <a:ext uri="{FF2B5EF4-FFF2-40B4-BE49-F238E27FC236}">
                <a16:creationId xmlns:a16="http://schemas.microsoft.com/office/drawing/2014/main" id="{E2587264-EF91-4C7F-B3B7-FB28480C456E}"/>
              </a:ext>
            </a:extLst>
          </p:cNvPr>
          <p:cNvSpPr/>
          <p:nvPr/>
        </p:nvSpPr>
        <p:spPr>
          <a:xfrm>
            <a:off x="5821974" y="1683013"/>
            <a:ext cx="4386137" cy="923330"/>
          </a:xfrm>
          <a:prstGeom prst="rect">
            <a:avLst/>
          </a:prstGeom>
        </p:spPr>
        <p:txBody>
          <a:bodyPr wrap="none">
            <a:spAutoFit/>
          </a:bodyPr>
          <a:lstStyle/>
          <a:p>
            <a:r>
              <a:rPr lang="pt-BR" sz="5400" dirty="0" err="1">
                <a:ln w="3175">
                  <a:noFill/>
                </a:ln>
                <a:solidFill>
                  <a:schemeClr val="bg1"/>
                </a:solidFill>
                <a:latin typeface="Bahnschrift Condensed" panose="020B0502040204020203" pitchFamily="34" charset="0"/>
                <a:ea typeface="MS PGothic" panose="020B0600070205080204" pitchFamily="34" charset="-128"/>
              </a:rPr>
              <a:t>Pré</a:t>
            </a:r>
            <a:r>
              <a:rPr lang="pt-BR" sz="5400" dirty="0">
                <a:ln w="3175">
                  <a:noFill/>
                </a:ln>
                <a:solidFill>
                  <a:schemeClr val="bg1"/>
                </a:solidFill>
                <a:latin typeface="Bahnschrift Condensed" panose="020B0502040204020203" pitchFamily="34" charset="0"/>
                <a:ea typeface="MS PGothic" panose="020B0600070205080204" pitchFamily="34" charset="-128"/>
              </a:rPr>
              <a:t> - experimento</a:t>
            </a:r>
            <a:endParaRPr lang="pt-BR" sz="1100" dirty="0">
              <a:ln w="3175">
                <a:noFill/>
              </a:ln>
              <a:solidFill>
                <a:schemeClr val="bg1"/>
              </a:solidFill>
              <a:latin typeface="Bahnschrift Condensed" panose="020B0502040204020203" pitchFamily="34" charset="0"/>
            </a:endParaRPr>
          </a:p>
        </p:txBody>
      </p:sp>
      <p:sp>
        <p:nvSpPr>
          <p:cNvPr id="6" name="Retângulo 5">
            <a:extLst>
              <a:ext uri="{FF2B5EF4-FFF2-40B4-BE49-F238E27FC236}">
                <a16:creationId xmlns:a16="http://schemas.microsoft.com/office/drawing/2014/main" id="{A3DFBF02-443C-44A8-8FCA-9D37D225A1E0}"/>
              </a:ext>
            </a:extLst>
          </p:cNvPr>
          <p:cNvSpPr/>
          <p:nvPr/>
        </p:nvSpPr>
        <p:spPr>
          <a:xfrm>
            <a:off x="6824666" y="2856719"/>
            <a:ext cx="4014240" cy="923330"/>
          </a:xfrm>
          <a:prstGeom prst="rect">
            <a:avLst/>
          </a:prstGeom>
        </p:spPr>
        <p:txBody>
          <a:bodyPr wrap="none">
            <a:spAutoFit/>
          </a:bodyPr>
          <a:lstStyle/>
          <a:p>
            <a:pPr algn="ctr"/>
            <a:r>
              <a:rPr lang="pt-BR" sz="5400" dirty="0">
                <a:ln w="3175">
                  <a:noFill/>
                </a:ln>
                <a:solidFill>
                  <a:schemeClr val="bg1"/>
                </a:solidFill>
                <a:latin typeface="Bahnschrift Condensed" panose="020B0502040204020203" pitchFamily="34" charset="0"/>
                <a:ea typeface="MS PGothic" panose="020B0600070205080204" pitchFamily="34" charset="-128"/>
              </a:rPr>
              <a:t>In - experimento</a:t>
            </a:r>
            <a:endParaRPr lang="pt-BR" sz="1100" dirty="0">
              <a:ln w="3175">
                <a:noFill/>
              </a:ln>
              <a:solidFill>
                <a:schemeClr val="bg1"/>
              </a:solidFill>
              <a:latin typeface="Bahnschrift Condensed" panose="020B0502040204020203" pitchFamily="34" charset="0"/>
            </a:endParaRPr>
          </a:p>
        </p:txBody>
      </p:sp>
      <p:sp>
        <p:nvSpPr>
          <p:cNvPr id="7" name="Retângulo 6">
            <a:extLst>
              <a:ext uri="{FF2B5EF4-FFF2-40B4-BE49-F238E27FC236}">
                <a16:creationId xmlns:a16="http://schemas.microsoft.com/office/drawing/2014/main" id="{D546ACFA-AFE1-4167-A92C-1E2B71293861}"/>
              </a:ext>
            </a:extLst>
          </p:cNvPr>
          <p:cNvSpPr/>
          <p:nvPr/>
        </p:nvSpPr>
        <p:spPr>
          <a:xfrm>
            <a:off x="7649586" y="4030425"/>
            <a:ext cx="4411785" cy="923330"/>
          </a:xfrm>
          <a:prstGeom prst="rect">
            <a:avLst/>
          </a:prstGeom>
        </p:spPr>
        <p:txBody>
          <a:bodyPr wrap="none">
            <a:spAutoFit/>
          </a:bodyPr>
          <a:lstStyle/>
          <a:p>
            <a:r>
              <a:rPr lang="pt-BR" sz="5400" dirty="0">
                <a:ln w="3175">
                  <a:noFill/>
                </a:ln>
                <a:solidFill>
                  <a:schemeClr val="bg1"/>
                </a:solidFill>
                <a:latin typeface="Bahnschrift Condensed" panose="020B0502040204020203" pitchFamily="34" charset="0"/>
                <a:ea typeface="MS PGothic" panose="020B0600070205080204" pitchFamily="34" charset="-128"/>
              </a:rPr>
              <a:t>Pós - experimento</a:t>
            </a:r>
            <a:endParaRPr lang="pt-BR" sz="1100" dirty="0">
              <a:ln w="3175">
                <a:noFill/>
              </a:ln>
              <a:solidFill>
                <a:schemeClr val="bg1"/>
              </a:solidFill>
              <a:latin typeface="Bahnschrift Condensed" panose="020B0502040204020203" pitchFamily="34" charset="0"/>
            </a:endParaRPr>
          </a:p>
        </p:txBody>
      </p:sp>
      <p:pic>
        <p:nvPicPr>
          <p:cNvPr id="8" name="Imagem 7">
            <a:extLst>
              <a:ext uri="{FF2B5EF4-FFF2-40B4-BE49-F238E27FC236}">
                <a16:creationId xmlns:a16="http://schemas.microsoft.com/office/drawing/2014/main" id="{9970203E-F85E-4221-8EA1-87BE55E33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853" y="190906"/>
            <a:ext cx="657780" cy="657780"/>
          </a:xfrm>
          <a:prstGeom prst="rect">
            <a:avLst/>
          </a:prstGeom>
        </p:spPr>
      </p:pic>
    </p:spTree>
    <p:extLst>
      <p:ext uri="{BB962C8B-B14F-4D97-AF65-F5344CB8AC3E}">
        <p14:creationId xmlns:p14="http://schemas.microsoft.com/office/powerpoint/2010/main" val="49162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55686"/>
          </a:schemeClr>
        </a:solid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7EABB929-0229-4999-B7B7-E4B6CD153EF4}"/>
              </a:ext>
            </a:extLst>
          </p:cNvPr>
          <p:cNvPicPr>
            <a:picLocks noChangeAspect="1"/>
          </p:cNvPicPr>
          <p:nvPr/>
        </p:nvPicPr>
        <p:blipFill>
          <a:blip r:embed="rId3"/>
          <a:stretch>
            <a:fillRect/>
          </a:stretch>
        </p:blipFill>
        <p:spPr>
          <a:xfrm>
            <a:off x="1752600" y="-381000"/>
            <a:ext cx="8877299" cy="7677149"/>
          </a:xfrm>
          <a:prstGeom prst="rect">
            <a:avLst/>
          </a:prstGeom>
        </p:spPr>
      </p:pic>
      <p:cxnSp>
        <p:nvCxnSpPr>
          <p:cNvPr id="3" name="Straight Connector 297">
            <a:extLst>
              <a:ext uri="{FF2B5EF4-FFF2-40B4-BE49-F238E27FC236}">
                <a16:creationId xmlns:a16="http://schemas.microsoft.com/office/drawing/2014/main" id="{AEDB9DCB-8177-4D74-82C9-56D7848B6F72}"/>
              </a:ext>
            </a:extLst>
          </p:cNvPr>
          <p:cNvCxnSpPr>
            <a:cxnSpLocks/>
          </p:cNvCxnSpPr>
          <p:nvPr/>
        </p:nvCxnSpPr>
        <p:spPr>
          <a:xfrm flipV="1">
            <a:off x="7505700" y="2494891"/>
            <a:ext cx="2995328" cy="934109"/>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6" name="Retângulo 5">
            <a:extLst>
              <a:ext uri="{FF2B5EF4-FFF2-40B4-BE49-F238E27FC236}">
                <a16:creationId xmlns:a16="http://schemas.microsoft.com/office/drawing/2014/main" id="{68FFCED0-C1E6-4231-BD24-29059BCA518C}"/>
              </a:ext>
            </a:extLst>
          </p:cNvPr>
          <p:cNvSpPr/>
          <p:nvPr/>
        </p:nvSpPr>
        <p:spPr>
          <a:xfrm>
            <a:off x="10599362" y="2259541"/>
            <a:ext cx="1309972" cy="461665"/>
          </a:xfrm>
          <a:prstGeom prst="rect">
            <a:avLst/>
          </a:prstGeom>
        </p:spPr>
        <p:txBody>
          <a:bodyPr wrap="square">
            <a:spAutoFit/>
          </a:bodyPr>
          <a:lstStyle/>
          <a:p>
            <a:r>
              <a:rPr lang="pt-PT" sz="2400" b="1" dirty="0">
                <a:latin typeface="Candara Light" panose="020E0502030303020204" pitchFamily="34" charset="0"/>
              </a:rPr>
              <a:t>Pias</a:t>
            </a:r>
            <a:endParaRPr lang="pt-BR" sz="2400" dirty="0"/>
          </a:p>
        </p:txBody>
      </p:sp>
      <p:cxnSp>
        <p:nvCxnSpPr>
          <p:cNvPr id="7" name="Straight Connector 297">
            <a:extLst>
              <a:ext uri="{FF2B5EF4-FFF2-40B4-BE49-F238E27FC236}">
                <a16:creationId xmlns:a16="http://schemas.microsoft.com/office/drawing/2014/main" id="{5B355F5C-8E14-4C5F-904A-517B720DAAB3}"/>
              </a:ext>
            </a:extLst>
          </p:cNvPr>
          <p:cNvCxnSpPr>
            <a:cxnSpLocks/>
          </p:cNvCxnSpPr>
          <p:nvPr/>
        </p:nvCxnSpPr>
        <p:spPr>
          <a:xfrm flipV="1">
            <a:off x="7505700" y="1955112"/>
            <a:ext cx="2517917" cy="1188138"/>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7C832D34-50D1-44FE-AEB6-311B500FDB6B}"/>
              </a:ext>
            </a:extLst>
          </p:cNvPr>
          <p:cNvSpPr/>
          <p:nvPr/>
        </p:nvSpPr>
        <p:spPr>
          <a:xfrm>
            <a:off x="10165414" y="1704558"/>
            <a:ext cx="1309972" cy="400110"/>
          </a:xfrm>
          <a:prstGeom prst="rect">
            <a:avLst/>
          </a:prstGeom>
        </p:spPr>
        <p:txBody>
          <a:bodyPr wrap="square">
            <a:spAutoFit/>
          </a:bodyPr>
          <a:lstStyle/>
          <a:p>
            <a:r>
              <a:rPr lang="pt-PT" sz="2000" b="1" dirty="0">
                <a:latin typeface="Candara Light" panose="020E0502030303020204" pitchFamily="34" charset="0"/>
              </a:rPr>
              <a:t>Torneiras</a:t>
            </a:r>
            <a:endParaRPr lang="pt-BR" sz="2000" dirty="0"/>
          </a:p>
        </p:txBody>
      </p:sp>
      <p:cxnSp>
        <p:nvCxnSpPr>
          <p:cNvPr id="11" name="Straight Connector 297">
            <a:extLst>
              <a:ext uri="{FF2B5EF4-FFF2-40B4-BE49-F238E27FC236}">
                <a16:creationId xmlns:a16="http://schemas.microsoft.com/office/drawing/2014/main" id="{12F220F0-1AD0-4EA9-9B44-31AEDFC845E9}"/>
              </a:ext>
            </a:extLst>
          </p:cNvPr>
          <p:cNvCxnSpPr>
            <a:cxnSpLocks/>
          </p:cNvCxnSpPr>
          <p:nvPr/>
        </p:nvCxnSpPr>
        <p:spPr>
          <a:xfrm flipH="1" flipV="1">
            <a:off x="1690972" y="3143250"/>
            <a:ext cx="3738278" cy="264467"/>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0AB5406A-B51D-4236-B1E3-77DED04A2BB9}"/>
              </a:ext>
            </a:extLst>
          </p:cNvPr>
          <p:cNvSpPr/>
          <p:nvPr/>
        </p:nvSpPr>
        <p:spPr>
          <a:xfrm>
            <a:off x="583263" y="2874317"/>
            <a:ext cx="1309972" cy="461665"/>
          </a:xfrm>
          <a:prstGeom prst="rect">
            <a:avLst/>
          </a:prstGeom>
        </p:spPr>
        <p:txBody>
          <a:bodyPr wrap="square">
            <a:spAutoFit/>
          </a:bodyPr>
          <a:lstStyle/>
          <a:p>
            <a:r>
              <a:rPr lang="pt-PT" sz="2400" b="1" dirty="0">
                <a:latin typeface="Candara Light" panose="020E0502030303020204" pitchFamily="34" charset="0"/>
              </a:rPr>
              <a:t>Portas</a:t>
            </a:r>
            <a:endParaRPr lang="pt-BR" sz="2400" dirty="0"/>
          </a:p>
        </p:txBody>
      </p:sp>
      <p:cxnSp>
        <p:nvCxnSpPr>
          <p:cNvPr id="14" name="Straight Connector 297">
            <a:extLst>
              <a:ext uri="{FF2B5EF4-FFF2-40B4-BE49-F238E27FC236}">
                <a16:creationId xmlns:a16="http://schemas.microsoft.com/office/drawing/2014/main" id="{636EEEE0-E644-46B3-8686-F33E52F6F46D}"/>
              </a:ext>
            </a:extLst>
          </p:cNvPr>
          <p:cNvCxnSpPr>
            <a:cxnSpLocks/>
          </p:cNvCxnSpPr>
          <p:nvPr/>
        </p:nvCxnSpPr>
        <p:spPr>
          <a:xfrm>
            <a:off x="8882743" y="3825790"/>
            <a:ext cx="1999285" cy="367384"/>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17" name="Retângulo 16">
            <a:extLst>
              <a:ext uri="{FF2B5EF4-FFF2-40B4-BE49-F238E27FC236}">
                <a16:creationId xmlns:a16="http://schemas.microsoft.com/office/drawing/2014/main" id="{FF53812A-8D63-4381-8689-03A2D5D4DB7C}"/>
              </a:ext>
            </a:extLst>
          </p:cNvPr>
          <p:cNvSpPr/>
          <p:nvPr/>
        </p:nvSpPr>
        <p:spPr>
          <a:xfrm>
            <a:off x="10900689" y="3961622"/>
            <a:ext cx="1309972" cy="461665"/>
          </a:xfrm>
          <a:prstGeom prst="rect">
            <a:avLst/>
          </a:prstGeom>
        </p:spPr>
        <p:txBody>
          <a:bodyPr wrap="square">
            <a:spAutoFit/>
          </a:bodyPr>
          <a:lstStyle/>
          <a:p>
            <a:r>
              <a:rPr lang="pt-PT" sz="2400" b="1" dirty="0">
                <a:latin typeface="Candara Light" panose="020E0502030303020204" pitchFamily="34" charset="0"/>
              </a:rPr>
              <a:t>Estufa</a:t>
            </a:r>
            <a:endParaRPr lang="pt-BR" sz="2400" dirty="0"/>
          </a:p>
        </p:txBody>
      </p:sp>
      <p:sp>
        <p:nvSpPr>
          <p:cNvPr id="18" name="Retângulo 17">
            <a:extLst>
              <a:ext uri="{FF2B5EF4-FFF2-40B4-BE49-F238E27FC236}">
                <a16:creationId xmlns:a16="http://schemas.microsoft.com/office/drawing/2014/main" id="{927695D8-C3C0-4615-9F86-AF0E8AD3F81F}"/>
              </a:ext>
            </a:extLst>
          </p:cNvPr>
          <p:cNvSpPr/>
          <p:nvPr/>
        </p:nvSpPr>
        <p:spPr>
          <a:xfrm>
            <a:off x="9784414" y="6019800"/>
            <a:ext cx="1309972" cy="461665"/>
          </a:xfrm>
          <a:prstGeom prst="rect">
            <a:avLst/>
          </a:prstGeom>
        </p:spPr>
        <p:txBody>
          <a:bodyPr wrap="square">
            <a:spAutoFit/>
          </a:bodyPr>
          <a:lstStyle/>
          <a:p>
            <a:r>
              <a:rPr lang="pt-PT" sz="2400" b="1" dirty="0">
                <a:latin typeface="Candara Light" panose="020E0502030303020204" pitchFamily="34" charset="0"/>
              </a:rPr>
              <a:t>Balança</a:t>
            </a:r>
            <a:endParaRPr lang="pt-BR" sz="2400" dirty="0"/>
          </a:p>
        </p:txBody>
      </p:sp>
      <p:cxnSp>
        <p:nvCxnSpPr>
          <p:cNvPr id="19" name="Straight Connector 297">
            <a:extLst>
              <a:ext uri="{FF2B5EF4-FFF2-40B4-BE49-F238E27FC236}">
                <a16:creationId xmlns:a16="http://schemas.microsoft.com/office/drawing/2014/main" id="{6F254BA0-CE29-46EC-99F9-8A3D5E81F5CA}"/>
              </a:ext>
            </a:extLst>
          </p:cNvPr>
          <p:cNvCxnSpPr>
            <a:cxnSpLocks/>
          </p:cNvCxnSpPr>
          <p:nvPr/>
        </p:nvCxnSpPr>
        <p:spPr>
          <a:xfrm>
            <a:off x="7221894" y="4846050"/>
            <a:ext cx="2454239" cy="1404582"/>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2" name="Straight Connector 297">
            <a:extLst>
              <a:ext uri="{FF2B5EF4-FFF2-40B4-BE49-F238E27FC236}">
                <a16:creationId xmlns:a16="http://schemas.microsoft.com/office/drawing/2014/main" id="{D114A48B-7C43-4283-8382-421829A37057}"/>
              </a:ext>
            </a:extLst>
          </p:cNvPr>
          <p:cNvCxnSpPr>
            <a:cxnSpLocks/>
          </p:cNvCxnSpPr>
          <p:nvPr/>
        </p:nvCxnSpPr>
        <p:spPr>
          <a:xfrm flipH="1">
            <a:off x="1690972" y="4408226"/>
            <a:ext cx="3076683" cy="437824"/>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25" name="Retângulo 24">
            <a:extLst>
              <a:ext uri="{FF2B5EF4-FFF2-40B4-BE49-F238E27FC236}">
                <a16:creationId xmlns:a16="http://schemas.microsoft.com/office/drawing/2014/main" id="{7FFBC203-3055-48DA-8B4A-CA53493936DE}"/>
              </a:ext>
            </a:extLst>
          </p:cNvPr>
          <p:cNvSpPr/>
          <p:nvPr/>
        </p:nvSpPr>
        <p:spPr>
          <a:xfrm>
            <a:off x="118576" y="4652594"/>
            <a:ext cx="1843574" cy="400110"/>
          </a:xfrm>
          <a:prstGeom prst="rect">
            <a:avLst/>
          </a:prstGeom>
        </p:spPr>
        <p:txBody>
          <a:bodyPr wrap="square">
            <a:spAutoFit/>
          </a:bodyPr>
          <a:lstStyle/>
          <a:p>
            <a:r>
              <a:rPr lang="pt-PT" sz="2000" b="1" dirty="0">
                <a:latin typeface="Candara Light" panose="020E0502030303020204" pitchFamily="34" charset="0"/>
              </a:rPr>
              <a:t>Refrigerador</a:t>
            </a:r>
            <a:endParaRPr lang="pt-BR" sz="2000" dirty="0"/>
          </a:p>
        </p:txBody>
      </p:sp>
      <p:cxnSp>
        <p:nvCxnSpPr>
          <p:cNvPr id="27" name="Straight Connector 297">
            <a:extLst>
              <a:ext uri="{FF2B5EF4-FFF2-40B4-BE49-F238E27FC236}">
                <a16:creationId xmlns:a16="http://schemas.microsoft.com/office/drawing/2014/main" id="{D01630F4-562B-40FF-8F39-74BFABE0A170}"/>
              </a:ext>
            </a:extLst>
          </p:cNvPr>
          <p:cNvCxnSpPr>
            <a:cxnSpLocks/>
          </p:cNvCxnSpPr>
          <p:nvPr/>
        </p:nvCxnSpPr>
        <p:spPr>
          <a:xfrm flipV="1">
            <a:off x="7844339" y="3143250"/>
            <a:ext cx="2785560" cy="769495"/>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29" name="Retângulo 28">
            <a:extLst>
              <a:ext uri="{FF2B5EF4-FFF2-40B4-BE49-F238E27FC236}">
                <a16:creationId xmlns:a16="http://schemas.microsoft.com/office/drawing/2014/main" id="{245873AD-2982-4631-B1FD-FBDB94AC01F7}"/>
              </a:ext>
            </a:extLst>
          </p:cNvPr>
          <p:cNvSpPr/>
          <p:nvPr/>
        </p:nvSpPr>
        <p:spPr>
          <a:xfrm>
            <a:off x="10605092" y="2923571"/>
            <a:ext cx="1831794" cy="400110"/>
          </a:xfrm>
          <a:prstGeom prst="rect">
            <a:avLst/>
          </a:prstGeom>
        </p:spPr>
        <p:txBody>
          <a:bodyPr wrap="square">
            <a:spAutoFit/>
          </a:bodyPr>
          <a:lstStyle/>
          <a:p>
            <a:r>
              <a:rPr lang="pt-PT" sz="2000" b="1" dirty="0">
                <a:latin typeface="Candara Light" panose="020E0502030303020204" pitchFamily="34" charset="0"/>
              </a:rPr>
              <a:t>Lixo comum</a:t>
            </a:r>
            <a:endParaRPr lang="pt-BR" sz="2000" dirty="0"/>
          </a:p>
        </p:txBody>
      </p:sp>
      <p:cxnSp>
        <p:nvCxnSpPr>
          <p:cNvPr id="30" name="Straight Connector 297">
            <a:extLst>
              <a:ext uri="{FF2B5EF4-FFF2-40B4-BE49-F238E27FC236}">
                <a16:creationId xmlns:a16="http://schemas.microsoft.com/office/drawing/2014/main" id="{210072CD-24BA-4275-9AE7-789055960F62}"/>
              </a:ext>
            </a:extLst>
          </p:cNvPr>
          <p:cNvCxnSpPr>
            <a:cxnSpLocks/>
          </p:cNvCxnSpPr>
          <p:nvPr/>
        </p:nvCxnSpPr>
        <p:spPr>
          <a:xfrm flipV="1">
            <a:off x="5429250" y="362635"/>
            <a:ext cx="3093119" cy="1074279"/>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33" name="Retângulo 32">
            <a:extLst>
              <a:ext uri="{FF2B5EF4-FFF2-40B4-BE49-F238E27FC236}">
                <a16:creationId xmlns:a16="http://schemas.microsoft.com/office/drawing/2014/main" id="{03CCE3CE-233D-4AD1-95D1-4B0A2394030D}"/>
              </a:ext>
            </a:extLst>
          </p:cNvPr>
          <p:cNvSpPr/>
          <p:nvPr/>
        </p:nvSpPr>
        <p:spPr>
          <a:xfrm>
            <a:off x="8660237" y="108990"/>
            <a:ext cx="1831794" cy="400110"/>
          </a:xfrm>
          <a:prstGeom prst="rect">
            <a:avLst/>
          </a:prstGeom>
        </p:spPr>
        <p:txBody>
          <a:bodyPr wrap="square">
            <a:spAutoFit/>
          </a:bodyPr>
          <a:lstStyle/>
          <a:p>
            <a:r>
              <a:rPr lang="pt-PT" sz="2000" b="1" dirty="0">
                <a:latin typeface="Candara Light" panose="020E0502030303020204" pitchFamily="34" charset="0"/>
              </a:rPr>
              <a:t>Autoclave</a:t>
            </a:r>
            <a:endParaRPr lang="pt-BR" sz="2000" dirty="0"/>
          </a:p>
        </p:txBody>
      </p:sp>
      <p:cxnSp>
        <p:nvCxnSpPr>
          <p:cNvPr id="34" name="Straight Connector 297">
            <a:extLst>
              <a:ext uri="{FF2B5EF4-FFF2-40B4-BE49-F238E27FC236}">
                <a16:creationId xmlns:a16="http://schemas.microsoft.com/office/drawing/2014/main" id="{5083434E-E9DD-4D9D-B245-B75D6C816514}"/>
              </a:ext>
            </a:extLst>
          </p:cNvPr>
          <p:cNvCxnSpPr>
            <a:cxnSpLocks/>
          </p:cNvCxnSpPr>
          <p:nvPr/>
        </p:nvCxnSpPr>
        <p:spPr>
          <a:xfrm flipV="1">
            <a:off x="4568413" y="0"/>
            <a:ext cx="3101350" cy="693280"/>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36" name="Retângulo 35">
            <a:extLst>
              <a:ext uri="{FF2B5EF4-FFF2-40B4-BE49-F238E27FC236}">
                <a16:creationId xmlns:a16="http://schemas.microsoft.com/office/drawing/2014/main" id="{20A88CCF-E6ED-4031-B7DD-C7D2AB8E4A85}"/>
              </a:ext>
            </a:extLst>
          </p:cNvPr>
          <p:cNvSpPr/>
          <p:nvPr/>
        </p:nvSpPr>
        <p:spPr>
          <a:xfrm>
            <a:off x="7741868" y="-221300"/>
            <a:ext cx="2281749" cy="400110"/>
          </a:xfrm>
          <a:prstGeom prst="rect">
            <a:avLst/>
          </a:prstGeom>
        </p:spPr>
        <p:txBody>
          <a:bodyPr wrap="square">
            <a:spAutoFit/>
          </a:bodyPr>
          <a:lstStyle/>
          <a:p>
            <a:r>
              <a:rPr lang="pt-PT" sz="2000" b="1" dirty="0">
                <a:latin typeface="Candara Light" panose="020E0502030303020204" pitchFamily="34" charset="0"/>
              </a:rPr>
              <a:t>Sist de ventilação</a:t>
            </a:r>
            <a:endParaRPr lang="pt-BR" sz="2000" dirty="0"/>
          </a:p>
        </p:txBody>
      </p:sp>
      <p:cxnSp>
        <p:nvCxnSpPr>
          <p:cNvPr id="37" name="Straight Connector 297">
            <a:extLst>
              <a:ext uri="{FF2B5EF4-FFF2-40B4-BE49-F238E27FC236}">
                <a16:creationId xmlns:a16="http://schemas.microsoft.com/office/drawing/2014/main" id="{550534F2-CEEC-418F-B5DD-E8326F02E243}"/>
              </a:ext>
            </a:extLst>
          </p:cNvPr>
          <p:cNvCxnSpPr>
            <a:cxnSpLocks/>
          </p:cNvCxnSpPr>
          <p:nvPr/>
        </p:nvCxnSpPr>
        <p:spPr>
          <a:xfrm>
            <a:off x="6975809" y="1264513"/>
            <a:ext cx="2896350" cy="42240"/>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40" name="Retângulo 39">
            <a:extLst>
              <a:ext uri="{FF2B5EF4-FFF2-40B4-BE49-F238E27FC236}">
                <a16:creationId xmlns:a16="http://schemas.microsoft.com/office/drawing/2014/main" id="{D7A79334-D5CD-4D9A-975B-B7365BF1DAA8}"/>
              </a:ext>
            </a:extLst>
          </p:cNvPr>
          <p:cNvSpPr/>
          <p:nvPr/>
        </p:nvSpPr>
        <p:spPr>
          <a:xfrm>
            <a:off x="9923163" y="1097161"/>
            <a:ext cx="2287497" cy="400110"/>
          </a:xfrm>
          <a:prstGeom prst="rect">
            <a:avLst/>
          </a:prstGeom>
        </p:spPr>
        <p:txBody>
          <a:bodyPr wrap="square">
            <a:spAutoFit/>
          </a:bodyPr>
          <a:lstStyle/>
          <a:p>
            <a:r>
              <a:rPr lang="pt-PT" sz="2000" b="1" dirty="0">
                <a:latin typeface="Candara Light" panose="020E0502030303020204" pitchFamily="34" charset="0"/>
              </a:rPr>
              <a:t>Máquina de gelo</a:t>
            </a:r>
            <a:endParaRPr lang="pt-BR" sz="2000" dirty="0"/>
          </a:p>
        </p:txBody>
      </p:sp>
      <p:cxnSp>
        <p:nvCxnSpPr>
          <p:cNvPr id="41" name="Straight Connector 297">
            <a:extLst>
              <a:ext uri="{FF2B5EF4-FFF2-40B4-BE49-F238E27FC236}">
                <a16:creationId xmlns:a16="http://schemas.microsoft.com/office/drawing/2014/main" id="{1E862BFD-9B9F-42E8-BACC-BA9AEB3C00BA}"/>
              </a:ext>
            </a:extLst>
          </p:cNvPr>
          <p:cNvCxnSpPr>
            <a:cxnSpLocks/>
          </p:cNvCxnSpPr>
          <p:nvPr/>
        </p:nvCxnSpPr>
        <p:spPr>
          <a:xfrm flipH="1">
            <a:off x="3229313" y="5209411"/>
            <a:ext cx="2300974" cy="1041221"/>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43" name="Retângulo 42">
            <a:extLst>
              <a:ext uri="{FF2B5EF4-FFF2-40B4-BE49-F238E27FC236}">
                <a16:creationId xmlns:a16="http://schemas.microsoft.com/office/drawing/2014/main" id="{0C9065DD-2969-4678-A64F-D6BDA69C41A1}"/>
              </a:ext>
            </a:extLst>
          </p:cNvPr>
          <p:cNvSpPr/>
          <p:nvPr/>
        </p:nvSpPr>
        <p:spPr>
          <a:xfrm>
            <a:off x="7940840" y="6591857"/>
            <a:ext cx="1843574" cy="400110"/>
          </a:xfrm>
          <a:prstGeom prst="rect">
            <a:avLst/>
          </a:prstGeom>
        </p:spPr>
        <p:txBody>
          <a:bodyPr wrap="square">
            <a:spAutoFit/>
          </a:bodyPr>
          <a:lstStyle/>
          <a:p>
            <a:r>
              <a:rPr lang="pt-PT" sz="2000" b="1" dirty="0">
                <a:latin typeface="Candara Light" panose="020E0502030303020204" pitchFamily="34" charset="0"/>
              </a:rPr>
              <a:t>Bancada</a:t>
            </a:r>
            <a:endParaRPr lang="pt-BR" sz="2000" dirty="0"/>
          </a:p>
        </p:txBody>
      </p:sp>
      <p:sp>
        <p:nvSpPr>
          <p:cNvPr id="44" name="Retângulo 43">
            <a:extLst>
              <a:ext uri="{FF2B5EF4-FFF2-40B4-BE49-F238E27FC236}">
                <a16:creationId xmlns:a16="http://schemas.microsoft.com/office/drawing/2014/main" id="{D50A4C84-79DF-4DD2-96FA-219B55763D3D}"/>
              </a:ext>
            </a:extLst>
          </p:cNvPr>
          <p:cNvSpPr/>
          <p:nvPr/>
        </p:nvSpPr>
        <p:spPr>
          <a:xfrm>
            <a:off x="2734278" y="6373280"/>
            <a:ext cx="1843574" cy="400110"/>
          </a:xfrm>
          <a:prstGeom prst="rect">
            <a:avLst/>
          </a:prstGeom>
        </p:spPr>
        <p:txBody>
          <a:bodyPr wrap="square">
            <a:spAutoFit/>
          </a:bodyPr>
          <a:lstStyle/>
          <a:p>
            <a:r>
              <a:rPr lang="pt-PT" sz="2000" b="1" dirty="0">
                <a:latin typeface="Candara Light" panose="020E0502030303020204" pitchFamily="34" charset="0"/>
              </a:rPr>
              <a:t>Piso</a:t>
            </a:r>
            <a:endParaRPr lang="pt-BR" sz="2000" dirty="0"/>
          </a:p>
        </p:txBody>
      </p:sp>
      <p:cxnSp>
        <p:nvCxnSpPr>
          <p:cNvPr id="45" name="Straight Connector 297">
            <a:extLst>
              <a:ext uri="{FF2B5EF4-FFF2-40B4-BE49-F238E27FC236}">
                <a16:creationId xmlns:a16="http://schemas.microsoft.com/office/drawing/2014/main" id="{E9AAA215-45E6-4AC7-B32B-A0E8A783B9E9}"/>
              </a:ext>
            </a:extLst>
          </p:cNvPr>
          <p:cNvCxnSpPr>
            <a:cxnSpLocks/>
          </p:cNvCxnSpPr>
          <p:nvPr/>
        </p:nvCxnSpPr>
        <p:spPr>
          <a:xfrm>
            <a:off x="7113613" y="5027730"/>
            <a:ext cx="1090040" cy="1503559"/>
          </a:xfrm>
          <a:prstGeom prst="line">
            <a:avLst/>
          </a:prstGeom>
          <a:ln w="31750">
            <a:solidFill>
              <a:schemeClr val="tx1"/>
            </a:solidFill>
            <a:prstDash val="dash"/>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21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10"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10"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P spid="17" grpId="0"/>
      <p:bldP spid="18" grpId="0"/>
      <p:bldP spid="25" grpId="0"/>
      <p:bldP spid="29" grpId="0"/>
      <p:bldP spid="33" grpId="0"/>
      <p:bldP spid="36" grpId="0"/>
      <p:bldP spid="40"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ED1EF"/>
        </a:solidFill>
        <a:effectLst/>
      </p:bgPr>
    </p:bg>
    <p:spTree>
      <p:nvGrpSpPr>
        <p:cNvPr id="1" name=""/>
        <p:cNvGrpSpPr/>
        <p:nvPr/>
      </p:nvGrpSpPr>
      <p:grpSpPr>
        <a:xfrm>
          <a:off x="0" y="0"/>
          <a:ext cx="0" cy="0"/>
          <a:chOff x="0" y="0"/>
          <a:chExt cx="0" cy="0"/>
        </a:xfrm>
      </p:grpSpPr>
      <p:pic>
        <p:nvPicPr>
          <p:cNvPr id="6146" name="Picture 2" descr="Resultado de imagem para scientist vector">
            <a:extLst>
              <a:ext uri="{FF2B5EF4-FFF2-40B4-BE49-F238E27FC236}">
                <a16:creationId xmlns:a16="http://schemas.microsoft.com/office/drawing/2014/main" id="{4E0B64E3-8BC5-45DB-9C23-1781FF644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58" y="3175"/>
            <a:ext cx="6854825" cy="6854825"/>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91052F81-954D-4B42-B5EB-D44425A4EAA5}"/>
              </a:ext>
            </a:extLst>
          </p:cNvPr>
          <p:cNvSpPr/>
          <p:nvPr/>
        </p:nvSpPr>
        <p:spPr>
          <a:xfrm>
            <a:off x="7382641" y="4472865"/>
            <a:ext cx="4132284" cy="1200329"/>
          </a:xfrm>
          <a:prstGeom prst="rect">
            <a:avLst/>
          </a:prstGeom>
        </p:spPr>
        <p:txBody>
          <a:bodyPr wrap="square">
            <a:spAutoFit/>
          </a:bodyPr>
          <a:lstStyle/>
          <a:p>
            <a:pPr algn="ctr"/>
            <a:r>
              <a:rPr lang="pt-BR" sz="3600" dirty="0">
                <a:ln w="3175">
                  <a:noFill/>
                </a:ln>
                <a:solidFill>
                  <a:schemeClr val="tx1">
                    <a:lumMod val="85000"/>
                    <a:lumOff val="15000"/>
                  </a:schemeClr>
                </a:solidFill>
                <a:latin typeface="Bahnschrift Condensed" panose="020B0502040204020203" pitchFamily="34" charset="0"/>
                <a:ea typeface="MS PGothic" panose="020B0600070205080204" pitchFamily="34" charset="-128"/>
              </a:rPr>
              <a:t>Evitar acessórios durante o experimento</a:t>
            </a:r>
            <a:endParaRPr lang="pt-BR" sz="800" dirty="0">
              <a:ln w="3175">
                <a:noFill/>
              </a:ln>
              <a:solidFill>
                <a:schemeClr val="tx1">
                  <a:lumMod val="85000"/>
                  <a:lumOff val="15000"/>
                </a:schemeClr>
              </a:solidFill>
              <a:latin typeface="Bahnschrift Condensed" panose="020B0502040204020203" pitchFamily="34" charset="0"/>
            </a:endParaRPr>
          </a:p>
        </p:txBody>
      </p:sp>
      <p:sp>
        <p:nvSpPr>
          <p:cNvPr id="4" name="Retângulo 3">
            <a:extLst>
              <a:ext uri="{FF2B5EF4-FFF2-40B4-BE49-F238E27FC236}">
                <a16:creationId xmlns:a16="http://schemas.microsoft.com/office/drawing/2014/main" id="{73398910-EBCB-4155-AD90-CEA801151BE4}"/>
              </a:ext>
            </a:extLst>
          </p:cNvPr>
          <p:cNvSpPr/>
          <p:nvPr/>
        </p:nvSpPr>
        <p:spPr>
          <a:xfrm>
            <a:off x="6394725" y="1184806"/>
            <a:ext cx="5797275" cy="646331"/>
          </a:xfrm>
          <a:prstGeom prst="rect">
            <a:avLst/>
          </a:prstGeom>
        </p:spPr>
        <p:txBody>
          <a:bodyPr wrap="square">
            <a:spAutoFit/>
          </a:bodyPr>
          <a:lstStyle/>
          <a:p>
            <a:pPr algn="ctr"/>
            <a:r>
              <a:rPr lang="pt-BR" sz="3600" dirty="0">
                <a:ln w="3175">
                  <a:noFill/>
                </a:ln>
                <a:solidFill>
                  <a:schemeClr val="tx1">
                    <a:lumMod val="85000"/>
                    <a:lumOff val="15000"/>
                  </a:schemeClr>
                </a:solidFill>
                <a:latin typeface="Bahnschrift Condensed" panose="020B0502040204020203" pitchFamily="34" charset="0"/>
                <a:ea typeface="MS PGothic" panose="020B0600070205080204" pitchFamily="34" charset="-128"/>
              </a:rPr>
              <a:t>Evitar maquiagem</a:t>
            </a:r>
            <a:endParaRPr lang="pt-BR" sz="800" dirty="0">
              <a:ln w="3175">
                <a:noFill/>
              </a:ln>
              <a:solidFill>
                <a:schemeClr val="tx1">
                  <a:lumMod val="85000"/>
                  <a:lumOff val="15000"/>
                </a:schemeClr>
              </a:solidFill>
              <a:latin typeface="Bahnschrift Condensed" panose="020B0502040204020203" pitchFamily="34" charset="0"/>
            </a:endParaRPr>
          </a:p>
        </p:txBody>
      </p:sp>
      <p:sp>
        <p:nvSpPr>
          <p:cNvPr id="5" name="Retângulo 4">
            <a:extLst>
              <a:ext uri="{FF2B5EF4-FFF2-40B4-BE49-F238E27FC236}">
                <a16:creationId xmlns:a16="http://schemas.microsoft.com/office/drawing/2014/main" id="{539EC963-BE57-4617-AFC1-CCD9B86A9EEB}"/>
              </a:ext>
            </a:extLst>
          </p:cNvPr>
          <p:cNvSpPr/>
          <p:nvPr/>
        </p:nvSpPr>
        <p:spPr>
          <a:xfrm>
            <a:off x="6394725" y="2040729"/>
            <a:ext cx="5797275" cy="646331"/>
          </a:xfrm>
          <a:prstGeom prst="rect">
            <a:avLst/>
          </a:prstGeom>
        </p:spPr>
        <p:txBody>
          <a:bodyPr wrap="square">
            <a:spAutoFit/>
          </a:bodyPr>
          <a:lstStyle/>
          <a:p>
            <a:pPr algn="ctr"/>
            <a:r>
              <a:rPr lang="pt-BR" sz="3600" dirty="0">
                <a:ln w="3175">
                  <a:noFill/>
                </a:ln>
                <a:solidFill>
                  <a:schemeClr val="tx1">
                    <a:lumMod val="85000"/>
                    <a:lumOff val="15000"/>
                  </a:schemeClr>
                </a:solidFill>
                <a:latin typeface="Bahnschrift Condensed" panose="020B0502040204020203" pitchFamily="34" charset="0"/>
                <a:ea typeface="MS PGothic" panose="020B0600070205080204" pitchFamily="34" charset="-128"/>
              </a:rPr>
              <a:t>Amarrar cabelo</a:t>
            </a:r>
            <a:endParaRPr lang="pt-BR" sz="800" dirty="0">
              <a:ln w="3175">
                <a:noFill/>
              </a:ln>
              <a:solidFill>
                <a:schemeClr val="tx1">
                  <a:lumMod val="85000"/>
                  <a:lumOff val="15000"/>
                </a:schemeClr>
              </a:solidFill>
              <a:latin typeface="Bahnschrift Condensed" panose="020B0502040204020203" pitchFamily="34" charset="0"/>
            </a:endParaRPr>
          </a:p>
        </p:txBody>
      </p:sp>
      <p:sp>
        <p:nvSpPr>
          <p:cNvPr id="6" name="Retângulo 5">
            <a:extLst>
              <a:ext uri="{FF2B5EF4-FFF2-40B4-BE49-F238E27FC236}">
                <a16:creationId xmlns:a16="http://schemas.microsoft.com/office/drawing/2014/main" id="{A6281257-8486-4428-9285-6AD91D5681B2}"/>
              </a:ext>
            </a:extLst>
          </p:cNvPr>
          <p:cNvSpPr/>
          <p:nvPr/>
        </p:nvSpPr>
        <p:spPr>
          <a:xfrm>
            <a:off x="6394725" y="3106244"/>
            <a:ext cx="5797275" cy="646331"/>
          </a:xfrm>
          <a:prstGeom prst="rect">
            <a:avLst/>
          </a:prstGeom>
        </p:spPr>
        <p:txBody>
          <a:bodyPr wrap="square">
            <a:spAutoFit/>
          </a:bodyPr>
          <a:lstStyle/>
          <a:p>
            <a:pPr algn="ctr"/>
            <a:r>
              <a:rPr lang="pt-BR" sz="3600" dirty="0">
                <a:ln w="3175">
                  <a:noFill/>
                </a:ln>
                <a:solidFill>
                  <a:schemeClr val="tx1">
                    <a:lumMod val="85000"/>
                    <a:lumOff val="15000"/>
                  </a:schemeClr>
                </a:solidFill>
                <a:latin typeface="Bahnschrift Condensed" panose="020B0502040204020203" pitchFamily="34" charset="0"/>
                <a:ea typeface="MS PGothic" panose="020B0600070205080204" pitchFamily="34" charset="-128"/>
              </a:rPr>
              <a:t>Unhas cortadas</a:t>
            </a:r>
            <a:endParaRPr lang="pt-BR" sz="800" dirty="0">
              <a:ln w="3175">
                <a:noFill/>
              </a:ln>
              <a:solidFill>
                <a:schemeClr val="tx1">
                  <a:lumMod val="85000"/>
                  <a:lumOff val="15000"/>
                </a:schemeClr>
              </a:solidFill>
              <a:latin typeface="Bahnschrift Condensed" panose="020B0502040204020203" pitchFamily="34" charset="0"/>
            </a:endParaRPr>
          </a:p>
        </p:txBody>
      </p:sp>
    </p:spTree>
    <p:extLst>
      <p:ext uri="{BB962C8B-B14F-4D97-AF65-F5344CB8AC3E}">
        <p14:creationId xmlns:p14="http://schemas.microsoft.com/office/powerpoint/2010/main" val="143359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5686"/>
          </a:schemeClr>
        </a:solidFill>
        <a:effectLst/>
      </p:bgPr>
    </p:bg>
    <p:spTree>
      <p:nvGrpSpPr>
        <p:cNvPr id="1" name=""/>
        <p:cNvGrpSpPr/>
        <p:nvPr/>
      </p:nvGrpSpPr>
      <p:grpSpPr>
        <a:xfrm>
          <a:off x="0" y="0"/>
          <a:ext cx="0" cy="0"/>
          <a:chOff x="0" y="0"/>
          <a:chExt cx="0" cy="0"/>
        </a:xfrm>
      </p:grpSpPr>
      <p:pic>
        <p:nvPicPr>
          <p:cNvPr id="4098" name="Picture 2" descr="Resultado de imagem para protetor auricular laboratório">
            <a:extLst>
              <a:ext uri="{FF2B5EF4-FFF2-40B4-BE49-F238E27FC236}">
                <a16:creationId xmlns:a16="http://schemas.microsoft.com/office/drawing/2014/main" id="{DB20ABFB-AFDA-499B-88FD-8556F6AC0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160" y="0"/>
            <a:ext cx="3373405" cy="337340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7B6440F8-FA72-41CE-851B-08462BF25CBE}"/>
              </a:ext>
            </a:extLst>
          </p:cNvPr>
          <p:cNvPicPr>
            <a:picLocks noChangeAspect="1"/>
          </p:cNvPicPr>
          <p:nvPr/>
        </p:nvPicPr>
        <p:blipFill>
          <a:blip r:embed="rId4"/>
          <a:stretch>
            <a:fillRect/>
          </a:stretch>
        </p:blipFill>
        <p:spPr>
          <a:xfrm>
            <a:off x="-495175" y="1833191"/>
            <a:ext cx="4749322" cy="4749322"/>
          </a:xfrm>
          <a:prstGeom prst="rect">
            <a:avLst/>
          </a:prstGeom>
        </p:spPr>
      </p:pic>
      <p:pic>
        <p:nvPicPr>
          <p:cNvPr id="5122" name="Picture 2" descr="Resultado de imagem para máscara de TNT validade">
            <a:extLst>
              <a:ext uri="{FF2B5EF4-FFF2-40B4-BE49-F238E27FC236}">
                <a16:creationId xmlns:a16="http://schemas.microsoft.com/office/drawing/2014/main" id="{D466045A-F0D8-4179-B063-3DF6F3F800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8521" y="122944"/>
            <a:ext cx="269557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AF58DB24-CBD1-482A-AE59-DEF769016C43}"/>
              </a:ext>
            </a:extLst>
          </p:cNvPr>
          <p:cNvPicPr>
            <a:picLocks noChangeAspect="1"/>
          </p:cNvPicPr>
          <p:nvPr/>
        </p:nvPicPr>
        <p:blipFill>
          <a:blip r:embed="rId6"/>
          <a:stretch>
            <a:fillRect/>
          </a:stretch>
        </p:blipFill>
        <p:spPr>
          <a:xfrm>
            <a:off x="4042160" y="3333258"/>
            <a:ext cx="3238952" cy="3524742"/>
          </a:xfrm>
          <a:prstGeom prst="rect">
            <a:avLst/>
          </a:prstGeom>
        </p:spPr>
      </p:pic>
      <p:pic>
        <p:nvPicPr>
          <p:cNvPr id="5124" name="Picture 4" descr="Resultado de imagem para óculos laboratório manequim">
            <a:extLst>
              <a:ext uri="{FF2B5EF4-FFF2-40B4-BE49-F238E27FC236}">
                <a16:creationId xmlns:a16="http://schemas.microsoft.com/office/drawing/2014/main" id="{8F34F0C4-C9E8-4302-B879-13DEE4C4CA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9923" y="3885034"/>
            <a:ext cx="2352769" cy="2933700"/>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D7590C08-FAC2-463F-A496-BE7304D575D8}"/>
              </a:ext>
            </a:extLst>
          </p:cNvPr>
          <p:cNvSpPr/>
          <p:nvPr/>
        </p:nvSpPr>
        <p:spPr>
          <a:xfrm>
            <a:off x="276591" y="0"/>
            <a:ext cx="1914307" cy="1323439"/>
          </a:xfrm>
          <a:prstGeom prst="rect">
            <a:avLst/>
          </a:prstGeom>
        </p:spPr>
        <p:txBody>
          <a:bodyPr wrap="none">
            <a:spAutoFit/>
          </a:bodyPr>
          <a:lstStyle/>
          <a:p>
            <a:pPr lvl="0" algn="ctr"/>
            <a:r>
              <a:rPr lang="pt-BR" sz="8000" b="1" dirty="0">
                <a:solidFill>
                  <a:prstClr val="black">
                    <a:lumMod val="85000"/>
                    <a:lumOff val="15000"/>
                  </a:prstClr>
                </a:solidFill>
                <a:latin typeface="Arvo" panose="02000000000000000000"/>
                <a:ea typeface="MS PGothic" panose="020B0600070205080204" pitchFamily="34" charset="-128"/>
              </a:rPr>
              <a:t>EPIs</a:t>
            </a:r>
          </a:p>
        </p:txBody>
      </p:sp>
    </p:spTree>
    <p:extLst>
      <p:ext uri="{BB962C8B-B14F-4D97-AF65-F5344CB8AC3E}">
        <p14:creationId xmlns:p14="http://schemas.microsoft.com/office/powerpoint/2010/main" val="353422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fade">
                                      <p:cBhvr>
                                        <p:cTn id="2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5686"/>
          </a:schemeClr>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12DE615-C1CE-4D1F-A85B-8D5D4B84CECC}"/>
              </a:ext>
            </a:extLst>
          </p:cNvPr>
          <p:cNvPicPr>
            <a:picLocks noChangeAspect="1"/>
          </p:cNvPicPr>
          <p:nvPr/>
        </p:nvPicPr>
        <p:blipFill>
          <a:blip r:embed="rId3"/>
          <a:stretch>
            <a:fillRect/>
          </a:stretch>
        </p:blipFill>
        <p:spPr>
          <a:xfrm>
            <a:off x="5472460" y="32184"/>
            <a:ext cx="6719540" cy="5268119"/>
          </a:xfrm>
          <a:prstGeom prst="rect">
            <a:avLst/>
          </a:prstGeom>
        </p:spPr>
      </p:pic>
      <p:pic>
        <p:nvPicPr>
          <p:cNvPr id="5" name="Imagem 4">
            <a:extLst>
              <a:ext uri="{FF2B5EF4-FFF2-40B4-BE49-F238E27FC236}">
                <a16:creationId xmlns:a16="http://schemas.microsoft.com/office/drawing/2014/main" id="{DEAA182D-3895-4C94-8409-B8A2A7962ADB}"/>
              </a:ext>
            </a:extLst>
          </p:cNvPr>
          <p:cNvPicPr>
            <a:picLocks noChangeAspect="1"/>
          </p:cNvPicPr>
          <p:nvPr/>
        </p:nvPicPr>
        <p:blipFill>
          <a:blip r:embed="rId4"/>
          <a:stretch>
            <a:fillRect/>
          </a:stretch>
        </p:blipFill>
        <p:spPr>
          <a:xfrm>
            <a:off x="1" y="1883649"/>
            <a:ext cx="7307318" cy="5686575"/>
          </a:xfrm>
          <a:prstGeom prst="rect">
            <a:avLst/>
          </a:prstGeom>
        </p:spPr>
      </p:pic>
      <p:pic>
        <p:nvPicPr>
          <p:cNvPr id="2" name="Imagem 1">
            <a:extLst>
              <a:ext uri="{FF2B5EF4-FFF2-40B4-BE49-F238E27FC236}">
                <a16:creationId xmlns:a16="http://schemas.microsoft.com/office/drawing/2014/main" id="{267E54CC-C424-4B1A-9785-0B6EEBC33616}"/>
              </a:ext>
            </a:extLst>
          </p:cNvPr>
          <p:cNvPicPr>
            <a:picLocks noChangeAspect="1"/>
          </p:cNvPicPr>
          <p:nvPr/>
        </p:nvPicPr>
        <p:blipFill>
          <a:blip r:embed="rId5"/>
          <a:stretch>
            <a:fillRect/>
          </a:stretch>
        </p:blipFill>
        <p:spPr>
          <a:xfrm>
            <a:off x="0" y="32184"/>
            <a:ext cx="6163091" cy="4634645"/>
          </a:xfrm>
          <a:prstGeom prst="rect">
            <a:avLst/>
          </a:prstGeom>
        </p:spPr>
      </p:pic>
      <p:pic>
        <p:nvPicPr>
          <p:cNvPr id="3" name="Imagem 2">
            <a:extLst>
              <a:ext uri="{FF2B5EF4-FFF2-40B4-BE49-F238E27FC236}">
                <a16:creationId xmlns:a16="http://schemas.microsoft.com/office/drawing/2014/main" id="{051A25C6-5F3D-4974-AFAF-E9ADA960E320}"/>
              </a:ext>
            </a:extLst>
          </p:cNvPr>
          <p:cNvPicPr>
            <a:picLocks noChangeAspect="1"/>
          </p:cNvPicPr>
          <p:nvPr/>
        </p:nvPicPr>
        <p:blipFill>
          <a:blip r:embed="rId6"/>
          <a:stretch>
            <a:fillRect/>
          </a:stretch>
        </p:blipFill>
        <p:spPr>
          <a:xfrm>
            <a:off x="7307319" y="1883649"/>
            <a:ext cx="4884682" cy="5332487"/>
          </a:xfrm>
          <a:prstGeom prst="rect">
            <a:avLst/>
          </a:prstGeom>
        </p:spPr>
      </p:pic>
      <p:pic>
        <p:nvPicPr>
          <p:cNvPr id="6" name="Imagem 5">
            <a:extLst>
              <a:ext uri="{FF2B5EF4-FFF2-40B4-BE49-F238E27FC236}">
                <a16:creationId xmlns:a16="http://schemas.microsoft.com/office/drawing/2014/main" id="{81CEA327-9993-4ECD-8EB1-DDD8CCE72AD7}"/>
              </a:ext>
            </a:extLst>
          </p:cNvPr>
          <p:cNvPicPr>
            <a:picLocks noChangeAspect="1"/>
          </p:cNvPicPr>
          <p:nvPr/>
        </p:nvPicPr>
        <p:blipFill>
          <a:blip r:embed="rId7"/>
          <a:stretch>
            <a:fillRect/>
          </a:stretch>
        </p:blipFill>
        <p:spPr>
          <a:xfrm>
            <a:off x="143654" y="313296"/>
            <a:ext cx="6192114" cy="4353533"/>
          </a:xfrm>
          <a:prstGeom prst="rect">
            <a:avLst/>
          </a:prstGeom>
        </p:spPr>
      </p:pic>
      <p:pic>
        <p:nvPicPr>
          <p:cNvPr id="7" name="Picture 6" descr="Resultado de imagem para louboutin">
            <a:extLst>
              <a:ext uri="{FF2B5EF4-FFF2-40B4-BE49-F238E27FC236}">
                <a16:creationId xmlns:a16="http://schemas.microsoft.com/office/drawing/2014/main" id="{3EB57A6A-D1A9-4C2D-BD5E-69E99EA1F8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5978" y="1060856"/>
            <a:ext cx="4736287" cy="473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60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5686"/>
          </a:schemeClr>
        </a:solidFill>
        <a:effectLst/>
      </p:bgPr>
    </p:bg>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85A545C5-DBF9-43ED-B7C9-9866BA12E634}"/>
              </a:ext>
            </a:extLst>
          </p:cNvPr>
          <p:cNvPicPr>
            <a:picLocks noChangeAspect="1"/>
          </p:cNvPicPr>
          <p:nvPr/>
        </p:nvPicPr>
        <p:blipFill>
          <a:blip r:embed="rId3"/>
          <a:stretch>
            <a:fillRect/>
          </a:stretch>
        </p:blipFill>
        <p:spPr>
          <a:xfrm>
            <a:off x="8862602" y="1733258"/>
            <a:ext cx="3127790" cy="3059088"/>
          </a:xfrm>
          <a:prstGeom prst="rect">
            <a:avLst/>
          </a:prstGeom>
        </p:spPr>
      </p:pic>
      <p:pic>
        <p:nvPicPr>
          <p:cNvPr id="11" name="Imagem 10">
            <a:extLst>
              <a:ext uri="{FF2B5EF4-FFF2-40B4-BE49-F238E27FC236}">
                <a16:creationId xmlns:a16="http://schemas.microsoft.com/office/drawing/2014/main" id="{221B6F21-150A-4212-9ADB-C344F72FA964}"/>
              </a:ext>
            </a:extLst>
          </p:cNvPr>
          <p:cNvPicPr>
            <a:picLocks noChangeAspect="1"/>
          </p:cNvPicPr>
          <p:nvPr/>
        </p:nvPicPr>
        <p:blipFill>
          <a:blip r:embed="rId4"/>
          <a:stretch>
            <a:fillRect/>
          </a:stretch>
        </p:blipFill>
        <p:spPr>
          <a:xfrm>
            <a:off x="4713346" y="232569"/>
            <a:ext cx="3514882" cy="2851409"/>
          </a:xfrm>
          <a:prstGeom prst="rect">
            <a:avLst/>
          </a:prstGeom>
        </p:spPr>
      </p:pic>
      <p:pic>
        <p:nvPicPr>
          <p:cNvPr id="12" name="Imagem 11">
            <a:extLst>
              <a:ext uri="{FF2B5EF4-FFF2-40B4-BE49-F238E27FC236}">
                <a16:creationId xmlns:a16="http://schemas.microsoft.com/office/drawing/2014/main" id="{30721194-3902-4E82-AFCD-73E4EA3F9F08}"/>
              </a:ext>
            </a:extLst>
          </p:cNvPr>
          <p:cNvPicPr>
            <a:picLocks noChangeAspect="1"/>
          </p:cNvPicPr>
          <p:nvPr/>
        </p:nvPicPr>
        <p:blipFill>
          <a:blip r:embed="rId5"/>
          <a:stretch>
            <a:fillRect/>
          </a:stretch>
        </p:blipFill>
        <p:spPr>
          <a:xfrm>
            <a:off x="4622618" y="3393176"/>
            <a:ext cx="4072805" cy="3493602"/>
          </a:xfrm>
          <a:prstGeom prst="rect">
            <a:avLst/>
          </a:prstGeom>
        </p:spPr>
      </p:pic>
      <p:pic>
        <p:nvPicPr>
          <p:cNvPr id="14" name="Imagem 13">
            <a:extLst>
              <a:ext uri="{FF2B5EF4-FFF2-40B4-BE49-F238E27FC236}">
                <a16:creationId xmlns:a16="http://schemas.microsoft.com/office/drawing/2014/main" id="{515086AA-4808-4A90-8B33-DA80220F51DD}"/>
              </a:ext>
            </a:extLst>
          </p:cNvPr>
          <p:cNvPicPr>
            <a:picLocks noChangeAspect="1"/>
          </p:cNvPicPr>
          <p:nvPr/>
        </p:nvPicPr>
        <p:blipFill>
          <a:blip r:embed="rId6"/>
          <a:stretch>
            <a:fillRect/>
          </a:stretch>
        </p:blipFill>
        <p:spPr>
          <a:xfrm>
            <a:off x="382634" y="1233447"/>
            <a:ext cx="4239984" cy="3558899"/>
          </a:xfrm>
          <a:prstGeom prst="rect">
            <a:avLst/>
          </a:prstGeom>
        </p:spPr>
      </p:pic>
      <p:sp>
        <p:nvSpPr>
          <p:cNvPr id="8" name="Retângulo 7">
            <a:extLst>
              <a:ext uri="{FF2B5EF4-FFF2-40B4-BE49-F238E27FC236}">
                <a16:creationId xmlns:a16="http://schemas.microsoft.com/office/drawing/2014/main" id="{757F25AA-464D-4F8A-A4A0-BAAEAC1D312A}"/>
              </a:ext>
            </a:extLst>
          </p:cNvPr>
          <p:cNvSpPr/>
          <p:nvPr/>
        </p:nvSpPr>
        <p:spPr>
          <a:xfrm>
            <a:off x="243702" y="10397"/>
            <a:ext cx="2923044" cy="1323439"/>
          </a:xfrm>
          <a:prstGeom prst="rect">
            <a:avLst/>
          </a:prstGeom>
        </p:spPr>
        <p:txBody>
          <a:bodyPr wrap="none">
            <a:spAutoFit/>
          </a:bodyPr>
          <a:lstStyle/>
          <a:p>
            <a:pPr lvl="0" algn="ctr"/>
            <a:r>
              <a:rPr lang="pt-BR" sz="8000" b="1" dirty="0">
                <a:solidFill>
                  <a:prstClr val="black">
                    <a:lumMod val="85000"/>
                    <a:lumOff val="15000"/>
                  </a:prstClr>
                </a:solidFill>
                <a:latin typeface="Arvo" panose="02000000000000000000"/>
                <a:ea typeface="MS PGothic" panose="020B0600070205080204" pitchFamily="34" charset="-128"/>
              </a:rPr>
              <a:t>LUVAS</a:t>
            </a:r>
          </a:p>
        </p:txBody>
      </p:sp>
      <p:sp>
        <p:nvSpPr>
          <p:cNvPr id="13" name="Retângulo 12">
            <a:extLst>
              <a:ext uri="{FF2B5EF4-FFF2-40B4-BE49-F238E27FC236}">
                <a16:creationId xmlns:a16="http://schemas.microsoft.com/office/drawing/2014/main" id="{4A5F9608-5265-4DC6-9EA8-6D14487FF32B}"/>
              </a:ext>
            </a:extLst>
          </p:cNvPr>
          <p:cNvSpPr/>
          <p:nvPr/>
        </p:nvSpPr>
        <p:spPr>
          <a:xfrm>
            <a:off x="1359364" y="4786034"/>
            <a:ext cx="1143262" cy="707886"/>
          </a:xfrm>
          <a:prstGeom prst="rect">
            <a:avLst/>
          </a:prstGeom>
        </p:spPr>
        <p:txBody>
          <a:bodyPr wrap="none">
            <a:spAutoFit/>
          </a:bodyPr>
          <a:lstStyle/>
          <a:p>
            <a:pPr lvl="0" algn="ctr"/>
            <a:r>
              <a:rPr lang="pt-BR" sz="4000" b="1" dirty="0">
                <a:solidFill>
                  <a:prstClr val="black">
                    <a:lumMod val="85000"/>
                    <a:lumOff val="15000"/>
                  </a:prstClr>
                </a:solidFill>
                <a:latin typeface="Arvo" panose="02000000000000000000"/>
                <a:ea typeface="MS PGothic" panose="020B0600070205080204" pitchFamily="34" charset="-128"/>
              </a:rPr>
              <a:t>Vinil</a:t>
            </a:r>
          </a:p>
        </p:txBody>
      </p:sp>
      <p:sp>
        <p:nvSpPr>
          <p:cNvPr id="15" name="Retângulo 14">
            <a:extLst>
              <a:ext uri="{FF2B5EF4-FFF2-40B4-BE49-F238E27FC236}">
                <a16:creationId xmlns:a16="http://schemas.microsoft.com/office/drawing/2014/main" id="{C56EFE07-9E21-4F80-9893-D2AA6D08B31D}"/>
              </a:ext>
            </a:extLst>
          </p:cNvPr>
          <p:cNvSpPr/>
          <p:nvPr/>
        </p:nvSpPr>
        <p:spPr>
          <a:xfrm>
            <a:off x="6270272" y="2376092"/>
            <a:ext cx="1516762" cy="707886"/>
          </a:xfrm>
          <a:prstGeom prst="rect">
            <a:avLst/>
          </a:prstGeom>
        </p:spPr>
        <p:txBody>
          <a:bodyPr wrap="none">
            <a:spAutoFit/>
          </a:bodyPr>
          <a:lstStyle/>
          <a:p>
            <a:pPr lvl="0" algn="ctr"/>
            <a:r>
              <a:rPr lang="pt-BR" sz="4000" b="1" dirty="0">
                <a:solidFill>
                  <a:prstClr val="black">
                    <a:lumMod val="85000"/>
                    <a:lumOff val="15000"/>
                  </a:prstClr>
                </a:solidFill>
                <a:latin typeface="Arvo" panose="02000000000000000000"/>
                <a:ea typeface="MS PGothic" panose="020B0600070205080204" pitchFamily="34" charset="-128"/>
              </a:rPr>
              <a:t>Nitrila</a:t>
            </a:r>
          </a:p>
        </p:txBody>
      </p:sp>
      <p:sp>
        <p:nvSpPr>
          <p:cNvPr id="16" name="Retângulo 15">
            <a:extLst>
              <a:ext uri="{FF2B5EF4-FFF2-40B4-BE49-F238E27FC236}">
                <a16:creationId xmlns:a16="http://schemas.microsoft.com/office/drawing/2014/main" id="{CC4B512F-5395-4A2F-8D92-3B3B53BFFEAE}"/>
              </a:ext>
            </a:extLst>
          </p:cNvPr>
          <p:cNvSpPr/>
          <p:nvPr/>
        </p:nvSpPr>
        <p:spPr>
          <a:xfrm>
            <a:off x="7133553" y="6150114"/>
            <a:ext cx="1306961" cy="707886"/>
          </a:xfrm>
          <a:prstGeom prst="rect">
            <a:avLst/>
          </a:prstGeom>
        </p:spPr>
        <p:txBody>
          <a:bodyPr wrap="none">
            <a:spAutoFit/>
          </a:bodyPr>
          <a:lstStyle/>
          <a:p>
            <a:pPr lvl="0" algn="ctr"/>
            <a:r>
              <a:rPr lang="pt-BR" sz="4000" b="1" dirty="0">
                <a:solidFill>
                  <a:prstClr val="black">
                    <a:lumMod val="85000"/>
                    <a:lumOff val="15000"/>
                  </a:prstClr>
                </a:solidFill>
                <a:latin typeface="Arvo" panose="02000000000000000000"/>
                <a:ea typeface="MS PGothic" panose="020B0600070205080204" pitchFamily="34" charset="-128"/>
              </a:rPr>
              <a:t>Látex</a:t>
            </a:r>
          </a:p>
        </p:txBody>
      </p:sp>
      <p:sp>
        <p:nvSpPr>
          <p:cNvPr id="17" name="Retângulo 16">
            <a:extLst>
              <a:ext uri="{FF2B5EF4-FFF2-40B4-BE49-F238E27FC236}">
                <a16:creationId xmlns:a16="http://schemas.microsoft.com/office/drawing/2014/main" id="{76A62F10-23E1-49D1-9A08-9A2501F9C9FD}"/>
              </a:ext>
            </a:extLst>
          </p:cNvPr>
          <p:cNvSpPr/>
          <p:nvPr/>
        </p:nvSpPr>
        <p:spPr>
          <a:xfrm>
            <a:off x="9212702" y="4700248"/>
            <a:ext cx="2098588" cy="707886"/>
          </a:xfrm>
          <a:prstGeom prst="rect">
            <a:avLst/>
          </a:prstGeom>
        </p:spPr>
        <p:txBody>
          <a:bodyPr wrap="none">
            <a:spAutoFit/>
          </a:bodyPr>
          <a:lstStyle/>
          <a:p>
            <a:pPr lvl="0" algn="ctr"/>
            <a:r>
              <a:rPr lang="pt-BR" sz="4000" b="1" dirty="0">
                <a:solidFill>
                  <a:prstClr val="black">
                    <a:lumMod val="85000"/>
                    <a:lumOff val="15000"/>
                  </a:prstClr>
                </a:solidFill>
                <a:latin typeface="Arvo" panose="02000000000000000000"/>
                <a:ea typeface="MS PGothic" panose="020B0600070205080204" pitchFamily="34" charset="-128"/>
              </a:rPr>
              <a:t>Borracha</a:t>
            </a:r>
          </a:p>
        </p:txBody>
      </p:sp>
    </p:spTree>
    <p:extLst>
      <p:ext uri="{BB962C8B-B14F-4D97-AF65-F5344CB8AC3E}">
        <p14:creationId xmlns:p14="http://schemas.microsoft.com/office/powerpoint/2010/main" val="10934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2277</Words>
  <Application>Microsoft Office PowerPoint</Application>
  <PresentationFormat>Widescreen</PresentationFormat>
  <Paragraphs>240</Paragraphs>
  <Slides>15</Slides>
  <Notes>14</Notes>
  <HiddenSlides>0</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Kalil Mubarac</dc:creator>
  <cp:lastModifiedBy>Kalil Mubarac</cp:lastModifiedBy>
  <cp:revision>35</cp:revision>
  <dcterms:created xsi:type="dcterms:W3CDTF">2020-01-24T00:37:06Z</dcterms:created>
  <dcterms:modified xsi:type="dcterms:W3CDTF">2020-01-24T14:41:13Z</dcterms:modified>
</cp:coreProperties>
</file>